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195"/>
  </p:notesMasterIdLst>
  <p:sldIdLst>
    <p:sldId id="256" r:id="rId2"/>
    <p:sldId id="257" r:id="rId3"/>
    <p:sldId id="258" r:id="rId4"/>
    <p:sldId id="259" r:id="rId5"/>
    <p:sldId id="430" r:id="rId6"/>
    <p:sldId id="448" r:id="rId7"/>
    <p:sldId id="525" r:id="rId8"/>
    <p:sldId id="527" r:id="rId9"/>
    <p:sldId id="528" r:id="rId10"/>
    <p:sldId id="529" r:id="rId11"/>
    <p:sldId id="533" r:id="rId12"/>
    <p:sldId id="534" r:id="rId13"/>
    <p:sldId id="535" r:id="rId14"/>
    <p:sldId id="530" r:id="rId15"/>
    <p:sldId id="536" r:id="rId16"/>
    <p:sldId id="537" r:id="rId17"/>
    <p:sldId id="531" r:id="rId18"/>
    <p:sldId id="532" r:id="rId19"/>
    <p:sldId id="538" r:id="rId20"/>
    <p:sldId id="539" r:id="rId21"/>
    <p:sldId id="540" r:id="rId22"/>
    <p:sldId id="541" r:id="rId23"/>
    <p:sldId id="542" r:id="rId24"/>
    <p:sldId id="543" r:id="rId25"/>
    <p:sldId id="544" r:id="rId26"/>
    <p:sldId id="545" r:id="rId27"/>
    <p:sldId id="546" r:id="rId28"/>
    <p:sldId id="547" r:id="rId29"/>
    <p:sldId id="548" r:id="rId30"/>
    <p:sldId id="549" r:id="rId31"/>
    <p:sldId id="526" r:id="rId32"/>
    <p:sldId id="260" r:id="rId33"/>
    <p:sldId id="261" r:id="rId34"/>
    <p:sldId id="262" r:id="rId35"/>
    <p:sldId id="263" r:id="rId36"/>
    <p:sldId id="264" r:id="rId37"/>
    <p:sldId id="265" r:id="rId38"/>
    <p:sldId id="266" r:id="rId39"/>
    <p:sldId id="267" r:id="rId40"/>
    <p:sldId id="429" r:id="rId41"/>
    <p:sldId id="460" r:id="rId42"/>
    <p:sldId id="461" r:id="rId43"/>
    <p:sldId id="462" r:id="rId44"/>
    <p:sldId id="463" r:id="rId45"/>
    <p:sldId id="456" r:id="rId46"/>
    <p:sldId id="457" r:id="rId47"/>
    <p:sldId id="458" r:id="rId48"/>
    <p:sldId id="459"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451" r:id="rId115"/>
    <p:sldId id="452" r:id="rId116"/>
    <p:sldId id="453" r:id="rId117"/>
    <p:sldId id="450" r:id="rId118"/>
    <p:sldId id="469" r:id="rId119"/>
    <p:sldId id="470" r:id="rId120"/>
    <p:sldId id="478" r:id="rId121"/>
    <p:sldId id="471" r:id="rId122"/>
    <p:sldId id="479" r:id="rId123"/>
    <p:sldId id="480" r:id="rId124"/>
    <p:sldId id="476" r:id="rId125"/>
    <p:sldId id="472" r:id="rId126"/>
    <p:sldId id="477" r:id="rId127"/>
    <p:sldId id="473" r:id="rId128"/>
    <p:sldId id="474" r:id="rId129"/>
    <p:sldId id="481" r:id="rId130"/>
    <p:sldId id="482" r:id="rId131"/>
    <p:sldId id="483" r:id="rId132"/>
    <p:sldId id="484" r:id="rId133"/>
    <p:sldId id="486" r:id="rId134"/>
    <p:sldId id="485" r:id="rId135"/>
    <p:sldId id="386" r:id="rId136"/>
    <p:sldId id="505" r:id="rId137"/>
    <p:sldId id="506" r:id="rId138"/>
    <p:sldId id="508" r:id="rId139"/>
    <p:sldId id="511" r:id="rId140"/>
    <p:sldId id="509" r:id="rId141"/>
    <p:sldId id="510" r:id="rId142"/>
    <p:sldId id="507" r:id="rId143"/>
    <p:sldId id="512" r:id="rId144"/>
    <p:sldId id="372" r:id="rId145"/>
    <p:sldId id="454" r:id="rId146"/>
    <p:sldId id="373" r:id="rId147"/>
    <p:sldId id="377" r:id="rId148"/>
    <p:sldId id="375" r:id="rId149"/>
    <p:sldId id="378" r:id="rId150"/>
    <p:sldId id="381" r:id="rId151"/>
    <p:sldId id="382" r:id="rId152"/>
    <p:sldId id="379" r:id="rId153"/>
    <p:sldId id="383" r:id="rId154"/>
    <p:sldId id="384" r:id="rId155"/>
    <p:sldId id="385" r:id="rId156"/>
    <p:sldId id="465" r:id="rId157"/>
    <p:sldId id="466" r:id="rId158"/>
    <p:sldId id="467" r:id="rId159"/>
    <p:sldId id="468" r:id="rId160"/>
    <p:sldId id="455" r:id="rId161"/>
    <p:sldId id="380" r:id="rId162"/>
    <p:sldId id="464" r:id="rId163"/>
    <p:sldId id="393" r:id="rId164"/>
    <p:sldId id="492" r:id="rId165"/>
    <p:sldId id="493" r:id="rId166"/>
    <p:sldId id="494" r:id="rId167"/>
    <p:sldId id="495" r:id="rId168"/>
    <p:sldId id="496" r:id="rId169"/>
    <p:sldId id="497" r:id="rId170"/>
    <p:sldId id="513" r:id="rId171"/>
    <p:sldId id="394" r:id="rId172"/>
    <p:sldId id="395" r:id="rId173"/>
    <p:sldId id="396" r:id="rId174"/>
    <p:sldId id="397" r:id="rId175"/>
    <p:sldId id="487" r:id="rId176"/>
    <p:sldId id="488" r:id="rId177"/>
    <p:sldId id="490" r:id="rId178"/>
    <p:sldId id="489" r:id="rId179"/>
    <p:sldId id="398" r:id="rId180"/>
    <p:sldId id="491" r:id="rId181"/>
    <p:sldId id="514" r:id="rId182"/>
    <p:sldId id="515" r:id="rId183"/>
    <p:sldId id="413" r:id="rId184"/>
    <p:sldId id="431" r:id="rId185"/>
    <p:sldId id="414" r:id="rId186"/>
    <p:sldId id="524" r:id="rId187"/>
    <p:sldId id="516" r:id="rId188"/>
    <p:sldId id="521" r:id="rId189"/>
    <p:sldId id="518" r:id="rId190"/>
    <p:sldId id="519" r:id="rId191"/>
    <p:sldId id="522" r:id="rId192"/>
    <p:sldId id="523" r:id="rId193"/>
    <p:sldId id="428" r:id="rId194"/>
  </p:sldIdLst>
  <p:sldSz cx="9144000" cy="6858000" type="screen4x3"/>
  <p:notesSz cx="6648450" cy="9782175"/>
  <p:defaultTextStyle>
    <a:defPPr>
      <a:defRPr lang="zh-CN"/>
    </a:defPPr>
    <a:lvl1pPr algn="l" rtl="0" eaLnBrk="0" fontAlgn="base" hangingPunct="0">
      <a:spcBef>
        <a:spcPct val="0"/>
      </a:spcBef>
      <a:spcAft>
        <a:spcPct val="0"/>
      </a:spcAft>
      <a:defRPr kern="1200">
        <a:solidFill>
          <a:schemeClr val="tx1"/>
        </a:solidFill>
        <a:latin typeface="Arial"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521415D9-36F7-43E2-AB2F-B90AF26B5E84}">
      <p14:sectionLst xmlns:p14="http://schemas.microsoft.com/office/powerpoint/2010/main">
        <p14:section name="默认节" id="{A87A4747-9076-4E99-B717-57F191E82763}">
          <p14:sldIdLst>
            <p14:sldId id="256"/>
            <p14:sldId id="257"/>
          </p14:sldIdLst>
        </p14:section>
        <p14:section name="Web设计概述" id="{5D1EB94E-D072-441C-8A13-212519730B6D}">
          <p14:sldIdLst>
            <p14:sldId id="258"/>
            <p14:sldId id="259"/>
            <p14:sldId id="430"/>
            <p14:sldId id="448"/>
          </p14:sldIdLst>
        </p14:section>
        <p14:section name="Web设计模式" id="{2F69B747-26D3-474A-998E-640EF65F5E21}">
          <p14:sldIdLst>
            <p14:sldId id="525"/>
            <p14:sldId id="527"/>
            <p14:sldId id="528"/>
            <p14:sldId id="529"/>
            <p14:sldId id="533"/>
            <p14:sldId id="534"/>
            <p14:sldId id="535"/>
            <p14:sldId id="530"/>
            <p14:sldId id="536"/>
            <p14:sldId id="537"/>
            <p14:sldId id="531"/>
            <p14:sldId id="532"/>
            <p14:sldId id="538"/>
            <p14:sldId id="539"/>
            <p14:sldId id="540"/>
            <p14:sldId id="541"/>
            <p14:sldId id="542"/>
            <p14:sldId id="543"/>
            <p14:sldId id="544"/>
            <p14:sldId id="545"/>
            <p14:sldId id="546"/>
            <p14:sldId id="547"/>
            <p14:sldId id="548"/>
            <p14:sldId id="549"/>
            <p14:sldId id="526"/>
          </p14:sldIdLst>
        </p14:section>
        <p14:section name="CRAP设计理论" id="{46013397-606B-4DEB-B8B5-6DF30B5EF2EA}">
          <p14:sldIdLst>
            <p14:sldId id="260"/>
            <p14:sldId id="261"/>
            <p14:sldId id="262"/>
            <p14:sldId id="263"/>
            <p14:sldId id="264"/>
            <p14:sldId id="265"/>
            <p14:sldId id="266"/>
            <p14:sldId id="267"/>
          </p14:sldIdLst>
        </p14:section>
        <p14:section name="配色" id="{727647FE-310F-4BAD-A0D0-7D02801C5C21}">
          <p14:sldIdLst>
            <p14:sldId id="429"/>
            <p14:sldId id="460"/>
            <p14:sldId id="461"/>
            <p14:sldId id="462"/>
            <p14:sldId id="463"/>
            <p14:sldId id="456"/>
            <p14:sldId id="457"/>
            <p14:sldId id="458"/>
            <p14:sldId id="459"/>
            <p14:sldId id="299"/>
            <p14:sldId id="300"/>
            <p14:sldId id="301"/>
            <p14:sldId id="302"/>
            <p14:sldId id="303"/>
            <p14:sldId id="304"/>
            <p14:sldId id="305"/>
            <p14:sldId id="306"/>
            <p14:sldId id="307"/>
            <p14:sldId id="308"/>
            <p14:sldId id="309"/>
            <p14:sldId id="310"/>
            <p14:sldId id="311"/>
            <p14:sldId id="312"/>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40"/>
            <p14:sldId id="341"/>
            <p14:sldId id="342"/>
            <p14:sldId id="343"/>
            <p14:sldId id="344"/>
            <p14:sldId id="345"/>
            <p14:sldId id="346"/>
            <p14:sldId id="347"/>
            <p14:sldId id="348"/>
            <p14:sldId id="349"/>
            <p14:sldId id="350"/>
            <p14:sldId id="351"/>
            <p14:sldId id="352"/>
            <p14:sldId id="353"/>
            <p14:sldId id="354"/>
          </p14:sldIdLst>
        </p14:section>
        <p14:section name="版式" id="{98A11135-3F4A-4659-985B-2888CCAE8B84}">
          <p14:sldIdLst>
            <p14:sldId id="355"/>
            <p14:sldId id="356"/>
            <p14:sldId id="357"/>
            <p14:sldId id="358"/>
            <p14:sldId id="359"/>
            <p14:sldId id="360"/>
            <p14:sldId id="361"/>
            <p14:sldId id="362"/>
            <p14:sldId id="363"/>
            <p14:sldId id="364"/>
            <p14:sldId id="365"/>
            <p14:sldId id="366"/>
            <p14:sldId id="367"/>
            <p14:sldId id="368"/>
            <p14:sldId id="369"/>
            <p14:sldId id="370"/>
            <p14:sldId id="371"/>
            <p14:sldId id="451"/>
            <p14:sldId id="452"/>
            <p14:sldId id="453"/>
            <p14:sldId id="450"/>
          </p14:sldIdLst>
        </p14:section>
        <p14:section name="信息架构" id="{847CA87A-A0E1-4AFD-B8FC-B830692A3380}">
          <p14:sldIdLst>
            <p14:sldId id="469"/>
            <p14:sldId id="470"/>
            <p14:sldId id="478"/>
            <p14:sldId id="471"/>
            <p14:sldId id="479"/>
            <p14:sldId id="480"/>
            <p14:sldId id="476"/>
            <p14:sldId id="472"/>
            <p14:sldId id="477"/>
            <p14:sldId id="473"/>
            <p14:sldId id="474"/>
            <p14:sldId id="481"/>
            <p14:sldId id="482"/>
            <p14:sldId id="483"/>
            <p14:sldId id="484"/>
            <p14:sldId id="486"/>
            <p14:sldId id="485"/>
          </p14:sldIdLst>
        </p14:section>
        <p14:section name="可维护性" id="{AB24E413-031E-400E-9A1A-3B4BE1C2DA38}">
          <p14:sldIdLst>
            <p14:sldId id="386"/>
            <p14:sldId id="505"/>
            <p14:sldId id="506"/>
            <p14:sldId id="508"/>
            <p14:sldId id="511"/>
            <p14:sldId id="509"/>
            <p14:sldId id="510"/>
            <p14:sldId id="507"/>
            <p14:sldId id="512"/>
          </p14:sldIdLst>
        </p14:section>
        <p14:section name="导航" id="{1420D90A-D2D0-4E19-AD44-7A60E2985B3A}">
          <p14:sldIdLst>
            <p14:sldId id="372"/>
            <p14:sldId id="454"/>
            <p14:sldId id="373"/>
            <p14:sldId id="377"/>
            <p14:sldId id="375"/>
            <p14:sldId id="378"/>
            <p14:sldId id="381"/>
            <p14:sldId id="382"/>
            <p14:sldId id="379"/>
            <p14:sldId id="383"/>
            <p14:sldId id="384"/>
            <p14:sldId id="385"/>
            <p14:sldId id="465"/>
            <p14:sldId id="466"/>
            <p14:sldId id="467"/>
            <p14:sldId id="468"/>
            <p14:sldId id="455"/>
            <p14:sldId id="380"/>
            <p14:sldId id="464"/>
          </p14:sldIdLst>
        </p14:section>
        <p14:section name="可用性和可访问性" id="{6F50B2B1-A7DA-4B18-9977-4E1AB2DDC340}">
          <p14:sldIdLst>
            <p14:sldId id="393"/>
            <p14:sldId id="492"/>
            <p14:sldId id="493"/>
            <p14:sldId id="494"/>
            <p14:sldId id="495"/>
            <p14:sldId id="496"/>
            <p14:sldId id="497"/>
          </p14:sldIdLst>
        </p14:section>
        <p14:section name="可访问性" id="{D3D53C66-7D10-4C05-88D2-4B9340956BC2}">
          <p14:sldIdLst>
            <p14:sldId id="513"/>
            <p14:sldId id="394"/>
            <p14:sldId id="395"/>
            <p14:sldId id="396"/>
            <p14:sldId id="397"/>
            <p14:sldId id="487"/>
            <p14:sldId id="488"/>
            <p14:sldId id="490"/>
            <p14:sldId id="489"/>
            <p14:sldId id="398"/>
            <p14:sldId id="491"/>
            <p14:sldId id="514"/>
            <p14:sldId id="515"/>
          </p14:sldIdLst>
        </p14:section>
        <p14:section name="相关资源" id="{72AB4B7C-5202-4C07-9325-15FCF6447EFF}">
          <p14:sldIdLst>
            <p14:sldId id="413"/>
            <p14:sldId id="431"/>
            <p14:sldId id="414"/>
            <p14:sldId id="524"/>
            <p14:sldId id="516"/>
            <p14:sldId id="521"/>
            <p14:sldId id="518"/>
            <p14:sldId id="519"/>
            <p14:sldId id="522"/>
            <p14:sldId id="523"/>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30305"/>
    <a:srgbClr val="EA2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p:cViewPr>
        <p:scale>
          <a:sx n="100" d="100"/>
          <a:sy n="100" d="100"/>
        </p:scale>
        <p:origin x="872" y="92"/>
      </p:cViewPr>
      <p:guideLst>
        <p:guide orient="horz" pos="2160"/>
        <p:guide pos="2880"/>
      </p:guideLst>
    </p:cSldViewPr>
  </p:slideViewPr>
  <p:outlineViewPr>
    <p:cViewPr>
      <p:scale>
        <a:sx n="33" d="100"/>
        <a:sy n="33" d="100"/>
      </p:scale>
      <p:origin x="0" y="-49352"/>
    </p:cViewPr>
    <p:sldLst>
      <p:sld r:id="rId1" collapse="1"/>
    </p:sldLst>
  </p:outlineViewPr>
  <p:notesTextViewPr>
    <p:cViewPr>
      <p:scale>
        <a:sx n="3" d="2"/>
        <a:sy n="3" d="2"/>
      </p:scale>
      <p:origin x="0" y="0"/>
    </p:cViewPr>
  </p:notesTextViewPr>
  <p:sorterViewPr>
    <p:cViewPr varScale="1">
      <p:scale>
        <a:sx n="100" d="100"/>
        <a:sy n="100" d="100"/>
      </p:scale>
      <p:origin x="0" y="-33100"/>
    </p:cViewPr>
  </p:sorterViewPr>
  <p:notesViewPr>
    <p:cSldViewPr>
      <p:cViewPr varScale="1">
        <p:scale>
          <a:sx n="58" d="100"/>
          <a:sy n="58" d="100"/>
        </p:scale>
        <p:origin x="-1812" y="-7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notesMaster" Target="notesMasters/notes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smtClean="0">
                <a:latin typeface="Tahoma" pitchFamily="34" charset="0"/>
              </a:defRPr>
            </a:lvl1pPr>
          </a:lstStyle>
          <a:p>
            <a:pPr>
              <a:defRPr/>
            </a:pPr>
            <a:endParaRPr lang="en-US" altLang="zh-CN"/>
          </a:p>
        </p:txBody>
      </p:sp>
      <p:sp>
        <p:nvSpPr>
          <p:cNvPr id="7171"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smtClean="0">
                <a:latin typeface="Tahoma" pitchFamily="34" charset="0"/>
              </a:defRPr>
            </a:lvl1pPr>
          </a:lstStyle>
          <a:p>
            <a:pPr>
              <a:defRPr/>
            </a:pPr>
            <a:endParaRPr lang="en-US" altLang="zh-CN"/>
          </a:p>
        </p:txBody>
      </p:sp>
      <p:sp>
        <p:nvSpPr>
          <p:cNvPr id="26628" name="Rectangle 4"/>
          <p:cNvSpPr>
            <a:spLocks noGrp="1" noRot="1" noChangeAspect="1" noChangeArrowheads="1" noTextEdit="1"/>
          </p:cNvSpPr>
          <p:nvPr>
            <p:ph type="sldImg" idx="2"/>
          </p:nvPr>
        </p:nvSpPr>
        <p:spPr bwMode="auto">
          <a:xfrm>
            <a:off x="879475" y="733425"/>
            <a:ext cx="4891088" cy="36687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3" name="Rectangle 5"/>
          <p:cNvSpPr>
            <a:spLocks noGrp="1" noChangeArrowheads="1"/>
          </p:cNvSpPr>
          <p:nvPr>
            <p:ph type="body" sz="quarter" idx="3"/>
          </p:nvPr>
        </p:nvSpPr>
        <p:spPr bwMode="auto">
          <a:xfrm>
            <a:off x="885825" y="4646613"/>
            <a:ext cx="4876800" cy="440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174" name="Rectangle 6"/>
          <p:cNvSpPr>
            <a:spLocks noGrp="1" noChangeArrowheads="1"/>
          </p:cNvSpPr>
          <p:nvPr>
            <p:ph type="ftr" sz="quarter" idx="4"/>
          </p:nvPr>
        </p:nvSpPr>
        <p:spPr bwMode="auto">
          <a:xfrm>
            <a:off x="0" y="9293225"/>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smtClean="0">
                <a:latin typeface="Tahoma" pitchFamily="34" charset="0"/>
              </a:defRPr>
            </a:lvl1pPr>
          </a:lstStyle>
          <a:p>
            <a:pPr>
              <a:defRPr/>
            </a:pPr>
            <a:endParaRPr lang="en-US" altLang="zh-CN"/>
          </a:p>
        </p:txBody>
      </p:sp>
      <p:sp>
        <p:nvSpPr>
          <p:cNvPr id="7175" name="Rectangle 7"/>
          <p:cNvSpPr>
            <a:spLocks noGrp="1" noChangeArrowheads="1"/>
          </p:cNvSpPr>
          <p:nvPr>
            <p:ph type="sldNum" sz="quarter" idx="5"/>
          </p:nvPr>
        </p:nvSpPr>
        <p:spPr bwMode="auto">
          <a:xfrm>
            <a:off x="3767138" y="9293225"/>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smtClean="0">
                <a:latin typeface="Tahoma" pitchFamily="34" charset="0"/>
              </a:defRPr>
            </a:lvl1pPr>
          </a:lstStyle>
          <a:p>
            <a:pPr>
              <a:defRPr/>
            </a:pPr>
            <a:fld id="{44192EF7-8FAB-4DBB-ABF4-5586931266FD}" type="slidenum">
              <a:rPr lang="en-US" altLang="zh-CN"/>
              <a:pPr>
                <a:defRPr/>
              </a:pPr>
              <a:t>‹#›</a:t>
            </a:fld>
            <a:endParaRPr lang="en-US" altLang="zh-CN"/>
          </a:p>
        </p:txBody>
      </p:sp>
    </p:spTree>
    <p:extLst>
      <p:ext uri="{BB962C8B-B14F-4D97-AF65-F5344CB8AC3E}">
        <p14:creationId xmlns:p14="http://schemas.microsoft.com/office/powerpoint/2010/main" val="15388667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A3A8806F-00E4-4B0F-8129-1EF3D61F8955}" type="slidenum">
              <a:rPr lang="en-US" altLang="zh-CN">
                <a:latin typeface="Tahoma" pitchFamily="34" charset="0"/>
              </a:rPr>
              <a:pPr/>
              <a:t>1</a:t>
            </a:fld>
            <a:endParaRPr lang="en-US" altLang="zh-CN">
              <a:latin typeface="Tahoma" pitchFamily="34"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908682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B0BD5C-BFB7-4FA1-AEA8-FDD376C43627}" type="slidenum">
              <a:rPr lang="en-US" altLang="zh-CN"/>
              <a:pPr/>
              <a:t>86</a:t>
            </a:fld>
            <a:endParaRPr lang="en-US" altLang="zh-CN"/>
          </a:p>
        </p:txBody>
      </p:sp>
      <p:sp>
        <p:nvSpPr>
          <p:cNvPr id="560130" name="Rectangle 2"/>
          <p:cNvSpPr>
            <a:spLocks noGrp="1" noRot="1" noChangeAspect="1" noChangeArrowheads="1" noTextEdit="1"/>
          </p:cNvSpPr>
          <p:nvPr>
            <p:ph type="sldImg"/>
          </p:nvPr>
        </p:nvSpPr>
        <p:spPr>
          <a:ln/>
        </p:spPr>
      </p:sp>
      <p:sp>
        <p:nvSpPr>
          <p:cNvPr id="560131" name="Rectangle 3"/>
          <p:cNvSpPr>
            <a:spLocks noGrp="1" noChangeArrowheads="1"/>
          </p:cNvSpPr>
          <p:nvPr>
            <p:ph type="body" idx="1"/>
          </p:nvPr>
        </p:nvSpPr>
        <p:spPr/>
        <p:txBody>
          <a:bodyPr/>
          <a:lstStyle/>
          <a:p>
            <a:r>
              <a:rPr lang="zh-CN" altLang="en-US"/>
              <a:t>有趣的</a:t>
            </a:r>
          </a:p>
        </p:txBody>
      </p:sp>
    </p:spTree>
    <p:extLst>
      <p:ext uri="{BB962C8B-B14F-4D97-AF65-F5344CB8AC3E}">
        <p14:creationId xmlns:p14="http://schemas.microsoft.com/office/powerpoint/2010/main" val="565997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826D8F-9CCE-4E3B-BB29-108835B3B0CA}" type="slidenum">
              <a:rPr lang="en-US" altLang="zh-CN"/>
              <a:pPr/>
              <a:t>88</a:t>
            </a:fld>
            <a:endParaRPr lang="en-US" altLang="zh-CN"/>
          </a:p>
        </p:txBody>
      </p:sp>
      <p:sp>
        <p:nvSpPr>
          <p:cNvPr id="563202" name="Rectangle 2"/>
          <p:cNvSpPr>
            <a:spLocks noGrp="1" noRot="1" noChangeAspect="1" noChangeArrowheads="1" noTextEdit="1"/>
          </p:cNvSpPr>
          <p:nvPr>
            <p:ph type="sldImg"/>
          </p:nvPr>
        </p:nvSpPr>
        <p:spPr>
          <a:ln/>
        </p:spPr>
      </p:sp>
      <p:sp>
        <p:nvSpPr>
          <p:cNvPr id="563203" name="Rectangle 3"/>
          <p:cNvSpPr>
            <a:spLocks noGrp="1" noChangeArrowheads="1"/>
          </p:cNvSpPr>
          <p:nvPr>
            <p:ph type="body" idx="1"/>
          </p:nvPr>
        </p:nvSpPr>
        <p:spPr/>
        <p:txBody>
          <a:bodyPr/>
          <a:lstStyle/>
          <a:p>
            <a:r>
              <a:rPr lang="zh-CN" altLang="en-US"/>
              <a:t>有趣的</a:t>
            </a:r>
          </a:p>
        </p:txBody>
      </p:sp>
    </p:spTree>
    <p:extLst>
      <p:ext uri="{BB962C8B-B14F-4D97-AF65-F5344CB8AC3E}">
        <p14:creationId xmlns:p14="http://schemas.microsoft.com/office/powerpoint/2010/main" val="1785700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1B35FA-5378-4812-88F0-FFD8D783CEA2}" type="slidenum">
              <a:rPr lang="en-US" altLang="zh-CN"/>
              <a:pPr/>
              <a:t>91</a:t>
            </a:fld>
            <a:endParaRPr lang="en-US" altLang="zh-CN"/>
          </a:p>
        </p:txBody>
      </p:sp>
      <p:sp>
        <p:nvSpPr>
          <p:cNvPr id="567298" name="Rectangle 2"/>
          <p:cNvSpPr>
            <a:spLocks noGrp="1" noRot="1" noChangeAspect="1" noChangeArrowheads="1" noTextEdit="1"/>
          </p:cNvSpPr>
          <p:nvPr>
            <p:ph type="sldImg"/>
          </p:nvPr>
        </p:nvSpPr>
        <p:spPr>
          <a:ln/>
        </p:spPr>
      </p:sp>
      <p:sp>
        <p:nvSpPr>
          <p:cNvPr id="567299" name="Rectangle 3"/>
          <p:cNvSpPr>
            <a:spLocks noGrp="1" noChangeArrowheads="1"/>
          </p:cNvSpPr>
          <p:nvPr>
            <p:ph type="body" idx="1"/>
          </p:nvPr>
        </p:nvSpPr>
        <p:spPr/>
        <p:txBody>
          <a:bodyPr/>
          <a:lstStyle/>
          <a:p>
            <a:r>
              <a:rPr lang="zh-CN" altLang="en-US"/>
              <a:t>有趣的</a:t>
            </a:r>
          </a:p>
        </p:txBody>
      </p:sp>
    </p:spTree>
    <p:extLst>
      <p:ext uri="{BB962C8B-B14F-4D97-AF65-F5344CB8AC3E}">
        <p14:creationId xmlns:p14="http://schemas.microsoft.com/office/powerpoint/2010/main" val="2649819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E9D39E-D368-4F27-AC26-1CEC21BCE2A8}" type="slidenum">
              <a:rPr lang="en-US" altLang="zh-CN"/>
              <a:pPr/>
              <a:t>93</a:t>
            </a:fld>
            <a:endParaRPr lang="en-US" altLang="zh-CN"/>
          </a:p>
        </p:txBody>
      </p:sp>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p:txBody>
          <a:bodyPr/>
          <a:lstStyle/>
          <a:p>
            <a:r>
              <a:rPr lang="zh-CN" altLang="en-US"/>
              <a:t>有趣的</a:t>
            </a:r>
          </a:p>
        </p:txBody>
      </p:sp>
    </p:spTree>
    <p:extLst>
      <p:ext uri="{BB962C8B-B14F-4D97-AF65-F5344CB8AC3E}">
        <p14:creationId xmlns:p14="http://schemas.microsoft.com/office/powerpoint/2010/main" val="3291556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200541-48DB-4E0B-9D10-B74F53C78A22}" type="slidenum">
              <a:rPr lang="en-US" altLang="zh-CN"/>
              <a:pPr/>
              <a:t>95</a:t>
            </a:fld>
            <a:endParaRPr lang="en-US" altLang="zh-CN"/>
          </a:p>
        </p:txBody>
      </p:sp>
      <p:sp>
        <p:nvSpPr>
          <p:cNvPr id="573442" name="Rectangle 2"/>
          <p:cNvSpPr>
            <a:spLocks noGrp="1" noRot="1" noChangeAspect="1" noChangeArrowheads="1" noTextEdit="1"/>
          </p:cNvSpPr>
          <p:nvPr>
            <p:ph type="sldImg"/>
          </p:nvPr>
        </p:nvSpPr>
        <p:spPr>
          <a:ln/>
        </p:spPr>
      </p:sp>
      <p:sp>
        <p:nvSpPr>
          <p:cNvPr id="573443" name="Rectangle 3"/>
          <p:cNvSpPr>
            <a:spLocks noGrp="1" noChangeArrowheads="1"/>
          </p:cNvSpPr>
          <p:nvPr>
            <p:ph type="body" idx="1"/>
          </p:nvPr>
        </p:nvSpPr>
        <p:spPr/>
        <p:txBody>
          <a:bodyPr/>
          <a:lstStyle/>
          <a:p>
            <a:r>
              <a:rPr lang="zh-CN" altLang="en-US"/>
              <a:t>有趣的</a:t>
            </a:r>
          </a:p>
        </p:txBody>
      </p:sp>
    </p:spTree>
    <p:extLst>
      <p:ext uri="{BB962C8B-B14F-4D97-AF65-F5344CB8AC3E}">
        <p14:creationId xmlns:p14="http://schemas.microsoft.com/office/powerpoint/2010/main" val="487951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28D587-AC5B-4A1C-9AE7-BD4363EA7BB7}" type="slidenum">
              <a:rPr lang="en-US" altLang="zh-CN"/>
              <a:pPr/>
              <a:t>96</a:t>
            </a:fld>
            <a:endParaRPr lang="en-US" altLang="zh-CN"/>
          </a:p>
        </p:txBody>
      </p:sp>
      <p:sp>
        <p:nvSpPr>
          <p:cNvPr id="575490" name="Rectangle 2"/>
          <p:cNvSpPr>
            <a:spLocks noGrp="1" noRot="1" noChangeAspect="1" noChangeArrowheads="1" noTextEdit="1"/>
          </p:cNvSpPr>
          <p:nvPr>
            <p:ph type="sldImg"/>
          </p:nvPr>
        </p:nvSpPr>
        <p:spPr>
          <a:ln/>
        </p:spPr>
      </p:sp>
      <p:sp>
        <p:nvSpPr>
          <p:cNvPr id="575491" name="Rectangle 3"/>
          <p:cNvSpPr>
            <a:spLocks noGrp="1" noChangeArrowheads="1"/>
          </p:cNvSpPr>
          <p:nvPr>
            <p:ph type="body" idx="1"/>
          </p:nvPr>
        </p:nvSpPr>
        <p:spPr/>
        <p:txBody>
          <a:bodyPr/>
          <a:lstStyle/>
          <a:p>
            <a:r>
              <a:rPr lang="zh-CN" altLang="en-US"/>
              <a:t>有趣的</a:t>
            </a:r>
          </a:p>
        </p:txBody>
      </p:sp>
    </p:spTree>
    <p:extLst>
      <p:ext uri="{BB962C8B-B14F-4D97-AF65-F5344CB8AC3E}">
        <p14:creationId xmlns:p14="http://schemas.microsoft.com/office/powerpoint/2010/main" val="2608984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基本可以分为</a:t>
            </a:r>
            <a:endParaRPr lang="en-US" altLang="zh-CN" dirty="0" smtClean="0"/>
          </a:p>
          <a:p>
            <a:r>
              <a:rPr lang="zh-CN" altLang="en-US" dirty="0" smtClean="0"/>
              <a:t>页眉（最为复杂，主页链接、全局导航、当前位置导航、搜索、购物车、广告）</a:t>
            </a:r>
            <a:endParaRPr lang="en-US" altLang="zh-CN" dirty="0" smtClean="0"/>
          </a:p>
          <a:p>
            <a:r>
              <a:rPr lang="zh-CN" altLang="en-US" dirty="0" smtClean="0"/>
              <a:t>浏览</a:t>
            </a:r>
            <a:endParaRPr lang="en-US" altLang="zh-CN" dirty="0" smtClean="0"/>
          </a:p>
          <a:p>
            <a:r>
              <a:rPr lang="zh-CN" altLang="en-US" dirty="0" smtClean="0"/>
              <a:t>内容</a:t>
            </a:r>
            <a:endParaRPr lang="en-US" altLang="zh-CN" dirty="0" smtClean="0"/>
          </a:p>
          <a:p>
            <a:r>
              <a:rPr lang="zh-CN" altLang="en-US" dirty="0" smtClean="0"/>
              <a:t>页脚</a:t>
            </a:r>
            <a:endParaRPr lang="en-US" altLang="zh-CN" dirty="0" smtClean="0"/>
          </a:p>
          <a:p>
            <a:r>
              <a:rPr lang="zh-CN" altLang="en-US" dirty="0" smtClean="0"/>
              <a:t>几个部分</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114</a:t>
            </a:fld>
            <a:endParaRPr lang="en-US" altLang="zh-CN"/>
          </a:p>
        </p:txBody>
      </p:sp>
    </p:spTree>
    <p:extLst>
      <p:ext uri="{BB962C8B-B14F-4D97-AF65-F5344CB8AC3E}">
        <p14:creationId xmlns:p14="http://schemas.microsoft.com/office/powerpoint/2010/main" val="641258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一般从内页模板开始设计，最后设计主页模板</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115</a:t>
            </a:fld>
            <a:endParaRPr lang="en-US" altLang="zh-CN"/>
          </a:p>
        </p:txBody>
      </p:sp>
    </p:spTree>
    <p:extLst>
      <p:ext uri="{BB962C8B-B14F-4D97-AF65-F5344CB8AC3E}">
        <p14:creationId xmlns:p14="http://schemas.microsoft.com/office/powerpoint/2010/main" val="3974491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一般会设计灵活的用于放置各类内容的多种模板</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116</a:t>
            </a:fld>
            <a:endParaRPr lang="en-US" altLang="zh-CN"/>
          </a:p>
        </p:txBody>
      </p:sp>
    </p:spTree>
    <p:extLst>
      <p:ext uri="{BB962C8B-B14F-4D97-AF65-F5344CB8AC3E}">
        <p14:creationId xmlns:p14="http://schemas.microsoft.com/office/powerpoint/2010/main" val="44602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版式设计是个宏大的主题，可以写好几本书，我们这里就基本没有涉及任何字体和段落设计的内容</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117</a:t>
            </a:fld>
            <a:endParaRPr lang="en-US" altLang="zh-CN"/>
          </a:p>
        </p:txBody>
      </p:sp>
    </p:spTree>
    <p:extLst>
      <p:ext uri="{BB962C8B-B14F-4D97-AF65-F5344CB8AC3E}">
        <p14:creationId xmlns:p14="http://schemas.microsoft.com/office/powerpoint/2010/main" val="4158353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a:t>
            </a:fld>
            <a:endParaRPr lang="en-US" altLang="zh-CN"/>
          </a:p>
        </p:txBody>
      </p:sp>
    </p:spTree>
    <p:extLst>
      <p:ext uri="{BB962C8B-B14F-4D97-AF65-F5344CB8AC3E}">
        <p14:creationId xmlns:p14="http://schemas.microsoft.com/office/powerpoint/2010/main" val="3592654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118</a:t>
            </a:fld>
            <a:endParaRPr lang="en-US" altLang="zh-CN"/>
          </a:p>
        </p:txBody>
      </p:sp>
    </p:spTree>
    <p:extLst>
      <p:ext uri="{BB962C8B-B14F-4D97-AF65-F5344CB8AC3E}">
        <p14:creationId xmlns:p14="http://schemas.microsoft.com/office/powerpoint/2010/main" val="3672469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我们将在本部分介绍组织系统，其余三个系统将合并在下个模块即导航模块中介绍</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121</a:t>
            </a:fld>
            <a:endParaRPr lang="en-US" altLang="zh-CN"/>
          </a:p>
        </p:txBody>
      </p:sp>
    </p:spTree>
    <p:extLst>
      <p:ext uri="{BB962C8B-B14F-4D97-AF65-F5344CB8AC3E}">
        <p14:creationId xmlns:p14="http://schemas.microsoft.com/office/powerpoint/2010/main" val="2017565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我们在本部分中将简单介绍</a:t>
            </a:r>
            <a:r>
              <a:rPr lang="en-US" altLang="zh-CN" dirty="0" smtClean="0"/>
              <a:t>1</a:t>
            </a:r>
            <a:r>
              <a:rPr lang="zh-CN" altLang="en-US" dirty="0" smtClean="0"/>
              <a:t>、</a:t>
            </a:r>
            <a:r>
              <a:rPr lang="en-US" altLang="zh-CN" dirty="0" smtClean="0"/>
              <a:t>2</a:t>
            </a:r>
            <a:r>
              <a:rPr lang="zh-CN" altLang="en-US" dirty="0" smtClean="0"/>
              <a:t>、</a:t>
            </a:r>
            <a:r>
              <a:rPr lang="en-US" altLang="zh-CN" dirty="0" smtClean="0"/>
              <a:t>4</a:t>
            </a:r>
            <a:r>
              <a:rPr lang="zh-CN" altLang="en-US" dirty="0" smtClean="0"/>
              <a:t>三类结果，在下部分导航模块中介绍结果</a:t>
            </a:r>
            <a:r>
              <a:rPr lang="en-US" altLang="zh-CN" dirty="0" smtClean="0"/>
              <a:t>3</a:t>
            </a:r>
            <a:r>
              <a:rPr lang="zh-CN" altLang="en-US" dirty="0" smtClean="0"/>
              <a:t>，随后的可维护性模块中将介绍</a:t>
            </a:r>
            <a:r>
              <a:rPr lang="en-US" altLang="zh-CN" dirty="0" smtClean="0"/>
              <a:t>5</a:t>
            </a:r>
            <a:r>
              <a:rPr lang="zh-CN" altLang="en-US" dirty="0" smtClean="0"/>
              <a:t>、</a:t>
            </a:r>
            <a:r>
              <a:rPr lang="en-US" altLang="zh-CN" dirty="0" smtClean="0"/>
              <a:t>6</a:t>
            </a:r>
            <a:r>
              <a:rPr lang="zh-CN" altLang="en-US" dirty="0" smtClean="0"/>
              <a:t>、</a:t>
            </a:r>
            <a:r>
              <a:rPr lang="en-US" altLang="zh-CN" dirty="0" smtClean="0"/>
              <a:t>7</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125</a:t>
            </a:fld>
            <a:endParaRPr lang="en-US" altLang="zh-CN"/>
          </a:p>
        </p:txBody>
      </p:sp>
    </p:spTree>
    <p:extLst>
      <p:ext uri="{BB962C8B-B14F-4D97-AF65-F5344CB8AC3E}">
        <p14:creationId xmlns:p14="http://schemas.microsoft.com/office/powerpoint/2010/main" val="11086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同义词环圈</a:t>
            </a:r>
            <a:r>
              <a:rPr lang="en-US" altLang="zh-CN" dirty="0" smtClean="0"/>
              <a:t>Synonym Rings </a:t>
            </a:r>
            <a:r>
              <a:rPr lang="zh-CN" altLang="en-US" dirty="0" smtClean="0"/>
              <a:t>定义了等价术语</a:t>
            </a:r>
            <a:r>
              <a:rPr lang="en-US" altLang="zh-CN" dirty="0" smtClean="0"/>
              <a:t>equivalent terms</a:t>
            </a:r>
          </a:p>
          <a:p>
            <a:r>
              <a:rPr lang="zh-CN" altLang="en-US" dirty="0" smtClean="0"/>
              <a:t>规范文档</a:t>
            </a:r>
            <a:r>
              <a:rPr lang="en-US" altLang="zh-CN" dirty="0" smtClean="0"/>
              <a:t>Authority Files </a:t>
            </a:r>
            <a:r>
              <a:rPr lang="zh-CN" altLang="en-US" dirty="0" smtClean="0"/>
              <a:t>规定了优选术语</a:t>
            </a:r>
            <a:r>
              <a:rPr lang="en-US" altLang="zh-CN" dirty="0" smtClean="0"/>
              <a:t>preferred terms</a:t>
            </a:r>
            <a:r>
              <a:rPr lang="zh-CN" altLang="en-US" dirty="0" smtClean="0"/>
              <a:t>和异形术语</a:t>
            </a:r>
            <a:r>
              <a:rPr lang="en-US" altLang="zh-CN" dirty="0" smtClean="0"/>
              <a:t>variant terms</a:t>
            </a:r>
          </a:p>
          <a:p>
            <a:r>
              <a:rPr lang="zh-CN" altLang="en-US" dirty="0" smtClean="0"/>
              <a:t>分类体系</a:t>
            </a:r>
            <a:r>
              <a:rPr lang="en-US" altLang="zh-CN" dirty="0" smtClean="0"/>
              <a:t>Classification Schemes </a:t>
            </a:r>
            <a:r>
              <a:rPr lang="zh-CN" altLang="en-US" dirty="0" smtClean="0"/>
              <a:t>也称分类法</a:t>
            </a:r>
            <a:r>
              <a:rPr lang="en-US" altLang="zh-CN" dirty="0" smtClean="0"/>
              <a:t>Taxonomy</a:t>
            </a:r>
            <a:r>
              <a:rPr lang="zh-CN" altLang="en-US" dirty="0" smtClean="0"/>
              <a:t>，定义了优选术语的等级关系</a:t>
            </a:r>
            <a:endParaRPr lang="en-US" altLang="zh-CN" dirty="0" smtClean="0"/>
          </a:p>
          <a:p>
            <a:r>
              <a:rPr lang="zh-CN" altLang="en-US" dirty="0" smtClean="0"/>
              <a:t>叙词表</a:t>
            </a:r>
            <a:r>
              <a:rPr lang="en-US" altLang="zh-CN" dirty="0" smtClean="0"/>
              <a:t>Thesauri </a:t>
            </a:r>
            <a:r>
              <a:rPr lang="zh-CN" altLang="en-US" dirty="0" smtClean="0"/>
              <a:t>是一种受控词表，其中的等价、等级和相关关系会被识别出来以改进信息检索</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128</a:t>
            </a:fld>
            <a:endParaRPr lang="en-US" altLang="zh-CN"/>
          </a:p>
        </p:txBody>
      </p:sp>
    </p:spTree>
    <p:extLst>
      <p:ext uri="{BB962C8B-B14F-4D97-AF65-F5344CB8AC3E}">
        <p14:creationId xmlns:p14="http://schemas.microsoft.com/office/powerpoint/2010/main" val="2417990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www.jjg.net/ia/visvocab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131</a:t>
            </a:fld>
            <a:endParaRPr lang="en-US" altLang="zh-CN"/>
          </a:p>
        </p:txBody>
      </p:sp>
    </p:spTree>
    <p:extLst>
      <p:ext uri="{BB962C8B-B14F-4D97-AF65-F5344CB8AC3E}">
        <p14:creationId xmlns:p14="http://schemas.microsoft.com/office/powerpoint/2010/main" val="3839108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线框图</a:t>
            </a:r>
            <a:r>
              <a:rPr lang="en-US" altLang="zh-CN" dirty="0" smtClean="0"/>
              <a:t>Wireframes</a:t>
            </a:r>
            <a:r>
              <a:rPr lang="zh-CN" altLang="en-US" dirty="0" smtClean="0"/>
              <a:t>位于信息架构和视觉及信息设计的交叉点上</a:t>
            </a:r>
          </a:p>
          <a:p>
            <a:r>
              <a:rPr lang="zh-CN" altLang="en-US" dirty="0" smtClean="0"/>
              <a:t>设计时要考虑用户的阅读习惯和心理预期</a:t>
            </a:r>
          </a:p>
          <a:p>
            <a:r>
              <a:rPr lang="zh-CN" altLang="en-US" dirty="0" smtClean="0"/>
              <a:t>往往会由粗到细提供不同的精确度</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132</a:t>
            </a:fld>
            <a:endParaRPr lang="en-US" altLang="zh-CN"/>
          </a:p>
        </p:txBody>
      </p:sp>
    </p:spTree>
    <p:extLst>
      <p:ext uri="{BB962C8B-B14F-4D97-AF65-F5344CB8AC3E}">
        <p14:creationId xmlns:p14="http://schemas.microsoft.com/office/powerpoint/2010/main" val="206284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中等精确度的线框图</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133</a:t>
            </a:fld>
            <a:endParaRPr lang="en-US" altLang="zh-CN"/>
          </a:p>
        </p:txBody>
      </p:sp>
    </p:spTree>
    <p:extLst>
      <p:ext uri="{BB962C8B-B14F-4D97-AF65-F5344CB8AC3E}">
        <p14:creationId xmlns:p14="http://schemas.microsoft.com/office/powerpoint/2010/main" val="635377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在本节中将首先介绍网站目录架构的最佳实践，随后简单介绍</a:t>
            </a:r>
            <a:r>
              <a:rPr lang="en-US" altLang="zh-CN" dirty="0" smtClean="0"/>
              <a:t>SEO</a:t>
            </a:r>
            <a:r>
              <a:rPr lang="zh-CN" altLang="en-US" dirty="0" smtClean="0"/>
              <a:t>的内容，最后将介绍部分</a:t>
            </a:r>
            <a:r>
              <a:rPr lang="en-US" altLang="zh-CN" dirty="0" smtClean="0"/>
              <a:t>JavaScript</a:t>
            </a:r>
            <a:r>
              <a:rPr lang="zh-CN" altLang="en-US" dirty="0" smtClean="0"/>
              <a:t>可维护性的最佳实践</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135</a:t>
            </a:fld>
            <a:endParaRPr lang="en-US" altLang="zh-CN"/>
          </a:p>
        </p:txBody>
      </p:sp>
    </p:spTree>
    <p:extLst>
      <p:ext uri="{BB962C8B-B14F-4D97-AF65-F5344CB8AC3E}">
        <p14:creationId xmlns:p14="http://schemas.microsoft.com/office/powerpoint/2010/main" val="3994292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144</a:t>
            </a:fld>
            <a:endParaRPr lang="en-US" altLang="zh-CN"/>
          </a:p>
        </p:txBody>
      </p:sp>
    </p:spTree>
    <p:extLst>
      <p:ext uri="{BB962C8B-B14F-4D97-AF65-F5344CB8AC3E}">
        <p14:creationId xmlns:p14="http://schemas.microsoft.com/office/powerpoint/2010/main" val="36724692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Web</a:t>
            </a:r>
            <a:r>
              <a:rPr lang="zh-CN" altLang="en-US" dirty="0" smtClean="0"/>
              <a:t>空间和物理空间有很大的不同，你始终只能见到网站的很小一部分，从可视化理论角度来看，存在全局和细节之间信息的缺失</a:t>
            </a:r>
            <a:endParaRPr lang="en-US" altLang="zh-CN" dirty="0" smtClean="0"/>
          </a:p>
          <a:p>
            <a:r>
              <a:rPr lang="zh-CN" altLang="en-US" dirty="0" smtClean="0"/>
              <a:t>你感觉不到大小、方向和位置关系</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145</a:t>
            </a:fld>
            <a:endParaRPr lang="en-US" altLang="zh-CN"/>
          </a:p>
        </p:txBody>
      </p:sp>
    </p:spTree>
    <p:extLst>
      <p:ext uri="{BB962C8B-B14F-4D97-AF65-F5344CB8AC3E}">
        <p14:creationId xmlns:p14="http://schemas.microsoft.com/office/powerpoint/2010/main" val="2895979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当然还有程序员，包括前端、后端、数据库等，测试人员，维护人员等等</a:t>
            </a:r>
            <a:endParaRPr lang="en-US" altLang="zh-CN" dirty="0" smtClean="0"/>
          </a:p>
          <a:p>
            <a:endParaRPr lang="en-US" altLang="zh-CN" dirty="0" smtClean="0"/>
          </a:p>
          <a:p>
            <a:r>
              <a:rPr lang="zh-CN" altLang="en-US" dirty="0" smtClean="0"/>
              <a:t>后面我们的介绍会从纯艺术向纯技术延伸，其中信息架构设计者往往是最早介入人员，也是两者间的中介</a:t>
            </a:r>
            <a:endParaRPr lang="en-US" altLang="zh-CN" dirty="0" smtClean="0"/>
          </a:p>
          <a:p>
            <a:endParaRPr lang="en-US" altLang="zh-CN" dirty="0" smtClean="0"/>
          </a:p>
          <a:p>
            <a:r>
              <a:rPr lang="zh-CN" altLang="en-US" dirty="0" smtClean="0"/>
              <a:t>部分设计工作是位于开发前端，比如信息架构设计，有些是同步的，比如配色、字体、版式等，有些是贯穿始终的，比如可用性、可访问性</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a:t>
            </a:fld>
            <a:endParaRPr lang="en-US" altLang="zh-CN"/>
          </a:p>
        </p:txBody>
      </p:sp>
    </p:spTree>
    <p:extLst>
      <p:ext uri="{BB962C8B-B14F-4D97-AF65-F5344CB8AC3E}">
        <p14:creationId xmlns:p14="http://schemas.microsoft.com/office/powerpoint/2010/main" val="25320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Web</a:t>
            </a:r>
            <a:r>
              <a:rPr lang="zh-CN" altLang="en-US" dirty="0" smtClean="0"/>
              <a:t>信息架构</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146</a:t>
            </a:fld>
            <a:endParaRPr lang="en-US" altLang="zh-CN"/>
          </a:p>
        </p:txBody>
      </p:sp>
    </p:spTree>
    <p:extLst>
      <p:ext uri="{BB962C8B-B14F-4D97-AF65-F5344CB8AC3E}">
        <p14:creationId xmlns:p14="http://schemas.microsoft.com/office/powerpoint/2010/main" val="1306405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各类导航都是由一些基本的导航元素构成的</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147</a:t>
            </a:fld>
            <a:endParaRPr lang="en-US" altLang="zh-CN"/>
          </a:p>
        </p:txBody>
      </p:sp>
    </p:spTree>
    <p:extLst>
      <p:ext uri="{BB962C8B-B14F-4D97-AF65-F5344CB8AC3E}">
        <p14:creationId xmlns:p14="http://schemas.microsoft.com/office/powerpoint/2010/main" val="31103770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从前面版式部分我们知道，目前已形成了一些版式布局的惯例，也带来了一些导航布局的惯例</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148</a:t>
            </a:fld>
            <a:endParaRPr lang="en-US" altLang="zh-CN"/>
          </a:p>
        </p:txBody>
      </p:sp>
    </p:spTree>
    <p:extLst>
      <p:ext uri="{BB962C8B-B14F-4D97-AF65-F5344CB8AC3E}">
        <p14:creationId xmlns:p14="http://schemas.microsoft.com/office/powerpoint/2010/main" val="2583211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属于持久性导航</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149</a:t>
            </a:fld>
            <a:endParaRPr lang="en-US" altLang="zh-CN"/>
          </a:p>
        </p:txBody>
      </p:sp>
    </p:spTree>
    <p:extLst>
      <p:ext uri="{BB962C8B-B14F-4D97-AF65-F5344CB8AC3E}">
        <p14:creationId xmlns:p14="http://schemas.microsoft.com/office/powerpoint/2010/main" val="3098112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在信息架构中，标签是很重要的元素，不仅仅用于导航，还用于分类、索引、情景链接等多个领域</a:t>
            </a:r>
            <a:endParaRPr lang="en-US" altLang="zh-CN" dirty="0" smtClean="0"/>
          </a:p>
          <a:p>
            <a:r>
              <a:rPr lang="zh-CN" altLang="en-US" dirty="0" smtClean="0"/>
              <a:t>目前多级标签已不再流行</a:t>
            </a:r>
            <a:endParaRPr lang="en-US" altLang="zh-CN" dirty="0" smtClean="0"/>
          </a:p>
          <a:p>
            <a:r>
              <a:rPr lang="en-US" altLang="zh-CN" dirty="0" smtClean="0"/>
              <a:t>7</a:t>
            </a:r>
            <a:r>
              <a:rPr lang="zh-CN" altLang="en-US" dirty="0" smtClean="0"/>
              <a:t>＋</a:t>
            </a:r>
            <a:r>
              <a:rPr lang="en-US" altLang="zh-CN" dirty="0" smtClean="0"/>
              <a:t>2</a:t>
            </a:r>
            <a:r>
              <a:rPr lang="zh-CN" altLang="en-US" dirty="0" smtClean="0"/>
              <a:t>原则也有所过时</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152</a:t>
            </a:fld>
            <a:endParaRPr lang="en-US" altLang="zh-CN"/>
          </a:p>
        </p:txBody>
      </p:sp>
    </p:spTree>
    <p:extLst>
      <p:ext uri="{BB962C8B-B14F-4D97-AF65-F5344CB8AC3E}">
        <p14:creationId xmlns:p14="http://schemas.microsoft.com/office/powerpoint/2010/main" val="37936552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导航是标签重要的应用领域</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153</a:t>
            </a:fld>
            <a:endParaRPr lang="en-US" altLang="zh-CN"/>
          </a:p>
        </p:txBody>
      </p:sp>
    </p:spTree>
    <p:extLst>
      <p:ext uri="{BB962C8B-B14F-4D97-AF65-F5344CB8AC3E}">
        <p14:creationId xmlns:p14="http://schemas.microsoft.com/office/powerpoint/2010/main" val="4072410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目前页面栏目，或者说浏览栏已形成了一些惯例，可以看到，主流网站的都差不多</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154</a:t>
            </a:fld>
            <a:endParaRPr lang="en-US" altLang="zh-CN"/>
          </a:p>
        </p:txBody>
      </p:sp>
    </p:spTree>
    <p:extLst>
      <p:ext uri="{BB962C8B-B14F-4D97-AF65-F5344CB8AC3E}">
        <p14:creationId xmlns:p14="http://schemas.microsoft.com/office/powerpoint/2010/main" val="21111542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即所谓的大页脚，也是比较流行的范式</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155</a:t>
            </a:fld>
            <a:endParaRPr lang="en-US" altLang="zh-CN"/>
          </a:p>
        </p:txBody>
      </p:sp>
    </p:spTree>
    <p:extLst>
      <p:ext uri="{BB962C8B-B14F-4D97-AF65-F5344CB8AC3E}">
        <p14:creationId xmlns:p14="http://schemas.microsoft.com/office/powerpoint/2010/main" val="20555221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SiteMap</a:t>
            </a:r>
            <a:endParaRPr lang="en-US" altLang="zh-CN" dirty="0" smtClean="0"/>
          </a:p>
          <a:p>
            <a:r>
              <a:rPr lang="zh-CN" altLang="en-US" dirty="0" smtClean="0"/>
              <a:t>类似于图书的目录，提供了自顶向下的信息层次</a:t>
            </a:r>
            <a:endParaRPr lang="en-US" altLang="zh-CN" dirty="0" smtClean="0"/>
          </a:p>
          <a:p>
            <a:r>
              <a:rPr lang="zh-CN" altLang="en-US" dirty="0" smtClean="0"/>
              <a:t>一般提供头几层的信息</a:t>
            </a:r>
            <a:endParaRPr lang="en-US" altLang="zh-CN" dirty="0" smtClean="0"/>
          </a:p>
          <a:p>
            <a:r>
              <a:rPr lang="zh-CN" altLang="en-US" dirty="0" smtClean="0"/>
              <a:t>一般提供直接的链接，到达下层页面</a:t>
            </a:r>
            <a:endParaRPr lang="en-US" altLang="zh-CN" dirty="0" smtClean="0"/>
          </a:p>
          <a:p>
            <a:r>
              <a:rPr lang="zh-CN" altLang="en-US" dirty="0" smtClean="0"/>
              <a:t>对</a:t>
            </a:r>
            <a:r>
              <a:rPr lang="en-US" altLang="zh-CN" dirty="0" smtClean="0"/>
              <a:t>SEO</a:t>
            </a:r>
            <a:r>
              <a:rPr lang="zh-CN" altLang="en-US" dirty="0" smtClean="0"/>
              <a:t>有帮助</a:t>
            </a:r>
            <a:endParaRPr lang="en-US" altLang="zh-CN" dirty="0" smtClean="0"/>
          </a:p>
          <a:p>
            <a:r>
              <a:rPr lang="zh-CN" altLang="en-US" dirty="0" smtClean="0"/>
              <a:t>采用时需考虑网站特点和规模：小型网站不需要；层次不强网站更合适采用索引或可视化表示</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156</a:t>
            </a:fld>
            <a:endParaRPr lang="en-US" altLang="zh-CN"/>
          </a:p>
        </p:txBody>
      </p:sp>
    </p:spTree>
    <p:extLst>
      <p:ext uri="{BB962C8B-B14F-4D97-AF65-F5344CB8AC3E}">
        <p14:creationId xmlns:p14="http://schemas.microsoft.com/office/powerpoint/2010/main" val="17457178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Index</a:t>
            </a:r>
          </a:p>
          <a:p>
            <a:r>
              <a:rPr lang="zh-CN" altLang="en-US" dirty="0" smtClean="0"/>
              <a:t>以关键词或词汇按字母顺序排列，无等级关系</a:t>
            </a:r>
            <a:endParaRPr lang="en-US" altLang="zh-CN" dirty="0" smtClean="0"/>
          </a:p>
          <a:p>
            <a:r>
              <a:rPr lang="zh-CN" altLang="en-US" dirty="0" smtClean="0"/>
              <a:t>尤其合适用户知道要找什么</a:t>
            </a:r>
            <a:endParaRPr lang="en-US" altLang="zh-CN" dirty="0" smtClean="0"/>
          </a:p>
          <a:p>
            <a:r>
              <a:rPr lang="zh-CN" altLang="en-US" dirty="0" smtClean="0"/>
              <a:t>难度在于索引的粒度</a:t>
            </a:r>
            <a:endParaRPr lang="en-US" altLang="zh-CN" dirty="0" smtClean="0"/>
          </a:p>
          <a:p>
            <a:r>
              <a:rPr lang="zh-CN" altLang="en-US" dirty="0" smtClean="0"/>
              <a:t>术语轮排或交替（</a:t>
            </a:r>
            <a:r>
              <a:rPr lang="en-US" altLang="zh-CN" dirty="0" smtClean="0"/>
              <a:t>permutation</a:t>
            </a:r>
            <a:r>
              <a:rPr lang="zh-CN" altLang="en-US" dirty="0" smtClean="0"/>
              <a:t>）问题，如</a:t>
            </a:r>
            <a:r>
              <a:rPr lang="en-US" altLang="zh-CN" dirty="0" smtClean="0"/>
              <a:t>refund,</a:t>
            </a:r>
            <a:r>
              <a:rPr lang="en-US" altLang="zh-CN" baseline="0" dirty="0" smtClean="0"/>
              <a:t> IRS</a:t>
            </a:r>
            <a:r>
              <a:rPr lang="zh-CN" altLang="en-US" baseline="0" dirty="0" smtClean="0"/>
              <a:t>和</a:t>
            </a:r>
            <a:r>
              <a:rPr lang="en-US" altLang="zh-CN" baseline="0" dirty="0" smtClean="0"/>
              <a:t>IRS, refund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157</a:t>
            </a:fld>
            <a:endParaRPr lang="en-US" altLang="zh-CN"/>
          </a:p>
        </p:txBody>
      </p:sp>
    </p:spTree>
    <p:extLst>
      <p:ext uri="{BB962C8B-B14F-4D97-AF65-F5344CB8AC3E}">
        <p14:creationId xmlns:p14="http://schemas.microsoft.com/office/powerpoint/2010/main" val="285506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我们这里所提到的设计是广义的，将内容制作和代码开发（也是一种内容制作）以外的部分均归入设计范畴，狭义的设计往往指与用户交互的，可以看得见的部分</a:t>
            </a:r>
            <a:endParaRPr lang="en-US" altLang="zh-CN" dirty="0" smtClean="0"/>
          </a:p>
          <a:p>
            <a:r>
              <a:rPr lang="zh-CN" altLang="en-US" dirty="0" smtClean="0"/>
              <a:t>近年来狭义部分出现了很多新的概念和名词</a:t>
            </a:r>
            <a:endParaRPr lang="en-US" altLang="zh-CN" dirty="0" smtClean="0"/>
          </a:p>
          <a:p>
            <a:endParaRPr lang="en-US" altLang="zh-CN" dirty="0" smtClean="0"/>
          </a:p>
          <a:p>
            <a:r>
              <a:rPr lang="zh-CN" altLang="en-US" dirty="0" smtClean="0"/>
              <a:t>用户体验设计概念下包含了信息架构、交互设计、信息设计、视觉设计、可用性工程等内容，导航设计横跨了这些方面，也是其中一个领域。</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a:t>
            </a:fld>
            <a:endParaRPr lang="en-US" altLang="zh-CN"/>
          </a:p>
        </p:txBody>
      </p:sp>
    </p:spTree>
    <p:extLst>
      <p:ext uri="{BB962C8B-B14F-4D97-AF65-F5344CB8AC3E}">
        <p14:creationId xmlns:p14="http://schemas.microsoft.com/office/powerpoint/2010/main" val="21253508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Guide</a:t>
            </a:r>
          </a:p>
          <a:p>
            <a:r>
              <a:rPr lang="zh-CN" altLang="en-US" dirty="0" smtClean="0"/>
              <a:t>包括演示、教程以及针对特定用户、主题或任务的网站，下页向导和配置器也是特殊的指南形式</a:t>
            </a:r>
            <a:endParaRPr lang="en-US" altLang="zh-CN" dirty="0" smtClean="0"/>
          </a:p>
          <a:p>
            <a:r>
              <a:rPr lang="zh-CN" altLang="en-US" dirty="0" smtClean="0"/>
              <a:t>一般面向新用户，也为有限制访问的网站提供了有价值的营销工具，可以让用户知道付费后可以得到什么</a:t>
            </a:r>
            <a:endParaRPr lang="en-US" altLang="zh-CN" dirty="0" smtClean="0"/>
          </a:p>
          <a:p>
            <a:r>
              <a:rPr lang="zh-CN" altLang="en-US" dirty="0" smtClean="0"/>
              <a:t>一般表现为线性导航模式</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158</a:t>
            </a:fld>
            <a:endParaRPr lang="en-US" altLang="zh-CN"/>
          </a:p>
        </p:txBody>
      </p:sp>
    </p:spTree>
    <p:extLst>
      <p:ext uri="{BB962C8B-B14F-4D97-AF65-F5344CB8AC3E}">
        <p14:creationId xmlns:p14="http://schemas.microsoft.com/office/powerpoint/2010/main" val="35473138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Wizard and Configurators</a:t>
            </a:r>
          </a:p>
          <a:p>
            <a:r>
              <a:rPr lang="zh-CN" altLang="en-US" dirty="0" smtClean="0"/>
              <a:t>协助用户配置产品或导航复杂决策树，属于互动式交互的范畴</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159</a:t>
            </a:fld>
            <a:endParaRPr lang="en-US" altLang="zh-CN"/>
          </a:p>
        </p:txBody>
      </p:sp>
    </p:spTree>
    <p:extLst>
      <p:ext uri="{BB962C8B-B14F-4D97-AF65-F5344CB8AC3E}">
        <p14:creationId xmlns:p14="http://schemas.microsoft.com/office/powerpoint/2010/main" val="21883559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搜索可以认为是更广泛的“信息检索”（</a:t>
            </a:r>
            <a:r>
              <a:rPr lang="en-US" altLang="zh-CN" dirty="0" smtClean="0"/>
              <a:t>Information Retrieval</a:t>
            </a:r>
            <a:r>
              <a:rPr lang="zh-CN" altLang="en-US" dirty="0" smtClean="0"/>
              <a:t>，</a:t>
            </a:r>
            <a:r>
              <a:rPr lang="en-US" altLang="zh-CN" dirty="0" smtClean="0"/>
              <a:t>IR</a:t>
            </a:r>
            <a:r>
              <a:rPr lang="zh-CN" altLang="en-US" dirty="0" smtClean="0"/>
              <a:t>）的一类具体应用</a:t>
            </a:r>
            <a:endParaRPr lang="en-US" altLang="zh-CN" dirty="0" smtClean="0"/>
          </a:p>
          <a:p>
            <a:r>
              <a:rPr lang="zh-CN" altLang="en-US" dirty="0" smtClean="0"/>
              <a:t>首先要明确是否要自定义搜索</a:t>
            </a:r>
            <a:endParaRPr lang="en-US" altLang="zh-CN" dirty="0" smtClean="0"/>
          </a:p>
          <a:p>
            <a:r>
              <a:rPr lang="zh-CN" altLang="en-US" dirty="0" smtClean="0"/>
              <a:t>在创建搜索时需要考虑搜索域，索引范围，搜索算法，内容展示方式，搜索界面设计等方面；其中大部分都在后台，用户无法直接看见</a:t>
            </a:r>
            <a:endParaRPr lang="en-US" altLang="zh-CN" dirty="0" smtClean="0"/>
          </a:p>
          <a:p>
            <a:r>
              <a:rPr lang="zh-CN" altLang="en-US" dirty="0" smtClean="0"/>
              <a:t>在用户可以看见的界面设计方面，要遵循简洁、灵活、遵循惯例</a:t>
            </a:r>
            <a:r>
              <a:rPr lang="zh-CN" altLang="en-US" baseline="0" dirty="0" smtClean="0"/>
              <a:t>的原则</a:t>
            </a:r>
            <a:endParaRPr lang="en-US" altLang="zh-CN" baseline="0" dirty="0" smtClean="0"/>
          </a:p>
          <a:p>
            <a:r>
              <a:rPr lang="zh-CN" altLang="en-US" dirty="0" smtClean="0"/>
              <a:t>搜索帮手：搜索界面、查询语言、查询构造器、搜索算法、搜索区域、搜索结果</a:t>
            </a:r>
          </a:p>
          <a:p>
            <a:endParaRPr lang="en-US" altLang="zh-CN" dirty="0" smtClean="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161</a:t>
            </a:fld>
            <a:endParaRPr lang="en-US" altLang="zh-CN"/>
          </a:p>
        </p:txBody>
      </p:sp>
    </p:spTree>
    <p:extLst>
      <p:ext uri="{BB962C8B-B14F-4D97-AF65-F5344CB8AC3E}">
        <p14:creationId xmlns:p14="http://schemas.microsoft.com/office/powerpoint/2010/main" val="28420426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导航的常见问题在于导航淹没内容</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162</a:t>
            </a:fld>
            <a:endParaRPr lang="en-US" altLang="zh-CN"/>
          </a:p>
        </p:txBody>
      </p:sp>
    </p:spTree>
    <p:extLst>
      <p:ext uri="{BB962C8B-B14F-4D97-AF65-F5344CB8AC3E}">
        <p14:creationId xmlns:p14="http://schemas.microsoft.com/office/powerpoint/2010/main" val="528412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163</a:t>
            </a:fld>
            <a:endParaRPr lang="en-US" altLang="zh-CN"/>
          </a:p>
        </p:txBody>
      </p:sp>
    </p:spTree>
    <p:extLst>
      <p:ext uri="{BB962C8B-B14F-4D97-AF65-F5344CB8AC3E}">
        <p14:creationId xmlns:p14="http://schemas.microsoft.com/office/powerpoint/2010/main" val="25048485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164</a:t>
            </a:fld>
            <a:endParaRPr lang="en-US" altLang="zh-CN"/>
          </a:p>
        </p:txBody>
      </p:sp>
    </p:spTree>
    <p:extLst>
      <p:ext uri="{BB962C8B-B14F-4D97-AF65-F5344CB8AC3E}">
        <p14:creationId xmlns:p14="http://schemas.microsoft.com/office/powerpoint/2010/main" val="8676854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170</a:t>
            </a:fld>
            <a:endParaRPr lang="en-US" altLang="zh-CN"/>
          </a:p>
        </p:txBody>
      </p:sp>
    </p:spTree>
    <p:extLst>
      <p:ext uri="{BB962C8B-B14F-4D97-AF65-F5344CB8AC3E}">
        <p14:creationId xmlns:p14="http://schemas.microsoft.com/office/powerpoint/2010/main" val="4084729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盲人是一类比较极端又有代表性的对象，她所面临的很多问题和解决方案在其他对象处也有参考意义</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175</a:t>
            </a:fld>
            <a:endParaRPr lang="en-US" altLang="zh-CN"/>
          </a:p>
        </p:txBody>
      </p:sp>
    </p:spTree>
    <p:extLst>
      <p:ext uri="{BB962C8B-B14F-4D97-AF65-F5344CB8AC3E}">
        <p14:creationId xmlns:p14="http://schemas.microsoft.com/office/powerpoint/2010/main" val="41706107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原始图像、红色盲看到的图像</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177</a:t>
            </a:fld>
            <a:endParaRPr lang="en-US" altLang="zh-CN"/>
          </a:p>
        </p:txBody>
      </p:sp>
    </p:spTree>
    <p:extLst>
      <p:ext uri="{BB962C8B-B14F-4D97-AF65-F5344CB8AC3E}">
        <p14:creationId xmlns:p14="http://schemas.microsoft.com/office/powerpoint/2010/main" val="37130443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绿色盲看到的图像、蓝色盲看到的图像</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178</a:t>
            </a:fld>
            <a:endParaRPr lang="en-US" altLang="zh-CN"/>
          </a:p>
        </p:txBody>
      </p:sp>
    </p:spTree>
    <p:extLst>
      <p:ext uri="{BB962C8B-B14F-4D97-AF65-F5344CB8AC3E}">
        <p14:creationId xmlns:p14="http://schemas.microsoft.com/office/powerpoint/2010/main" val="3838790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在真实世界中，随着软件项目规模的变大，</a:t>
            </a:r>
            <a:r>
              <a:rPr lang="zh-CN" altLang="en-US" dirty="0" smtClean="0"/>
              <a:t>面向页面开发模式会面临很多挑战</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a:t>
            </a:fld>
            <a:endParaRPr lang="en-US" altLang="zh-CN"/>
          </a:p>
        </p:txBody>
      </p:sp>
    </p:spTree>
    <p:extLst>
      <p:ext uri="{BB962C8B-B14F-4D97-AF65-F5344CB8AC3E}">
        <p14:creationId xmlns:p14="http://schemas.microsoft.com/office/powerpoint/2010/main" val="40141811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Mobile Web</a:t>
            </a:r>
            <a:r>
              <a:rPr lang="zh-CN" altLang="en-US" dirty="0" smtClean="0"/>
              <a:t>：</a:t>
            </a:r>
            <a:r>
              <a:rPr lang="en-US" altLang="zh-CN" dirty="0" smtClean="0"/>
              <a:t>http://en.wikipedia.org/wiki/Mobile_web</a:t>
            </a:r>
          </a:p>
          <a:p>
            <a:r>
              <a:rPr lang="en-US" altLang="zh-CN" dirty="0" smtClean="0"/>
              <a:t>Mobile App</a:t>
            </a:r>
            <a:r>
              <a:rPr lang="zh-CN" altLang="en-US" dirty="0" smtClean="0"/>
              <a:t>：</a:t>
            </a:r>
            <a:r>
              <a:rPr lang="en-US" altLang="zh-CN" smtClean="0"/>
              <a:t>http://en.wikipedia.org/wiki/Mobile_application</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184</a:t>
            </a:fld>
            <a:endParaRPr lang="en-US" altLang="zh-CN"/>
          </a:p>
        </p:txBody>
      </p:sp>
    </p:spTree>
    <p:extLst>
      <p:ext uri="{BB962C8B-B14F-4D97-AF65-F5344CB8AC3E}">
        <p14:creationId xmlns:p14="http://schemas.microsoft.com/office/powerpoint/2010/main" val="142735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典型的</a:t>
            </a:r>
            <a:r>
              <a:rPr lang="en-US" altLang="zh-CN" dirty="0" smtClean="0"/>
              <a:t>Web</a:t>
            </a:r>
            <a:r>
              <a:rPr lang="zh-CN" altLang="en-US" dirty="0" smtClean="0"/>
              <a:t>会分为</a:t>
            </a:r>
            <a:r>
              <a:rPr lang="zh-CN" altLang="en-US" dirty="0" smtClean="0"/>
              <a:t>三层，软件层与网络层两个概念间的差异</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a:t>
            </a:fld>
            <a:endParaRPr lang="en-US" altLang="zh-CN"/>
          </a:p>
        </p:txBody>
      </p:sp>
    </p:spTree>
    <p:extLst>
      <p:ext uri="{BB962C8B-B14F-4D97-AF65-F5344CB8AC3E}">
        <p14:creationId xmlns:p14="http://schemas.microsoft.com/office/powerpoint/2010/main" val="2711183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除了三层模型外，</a:t>
            </a:r>
            <a:r>
              <a:rPr lang="en-US" altLang="zh-CN" dirty="0" smtClean="0"/>
              <a:t>MVC</a:t>
            </a:r>
            <a:r>
              <a:rPr lang="zh-CN" altLang="en-US" dirty="0" smtClean="0"/>
              <a:t>模型也是常见的解决两层模型问题的方法</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a:t>
            </a:fld>
            <a:endParaRPr lang="en-US" altLang="zh-CN"/>
          </a:p>
        </p:txBody>
      </p:sp>
    </p:spTree>
    <p:extLst>
      <p:ext uri="{BB962C8B-B14F-4D97-AF65-F5344CB8AC3E}">
        <p14:creationId xmlns:p14="http://schemas.microsoft.com/office/powerpoint/2010/main" val="1295404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一个订单简单情况下可能跟一个表对应，而在更复杂的条件下，可能要跟多个表甚至多个库对应</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a:t>
            </a:fld>
            <a:endParaRPr lang="en-US" altLang="zh-CN"/>
          </a:p>
        </p:txBody>
      </p:sp>
    </p:spTree>
    <p:extLst>
      <p:ext uri="{BB962C8B-B14F-4D97-AF65-F5344CB8AC3E}">
        <p14:creationId xmlns:p14="http://schemas.microsoft.com/office/powerpoint/2010/main" val="4261082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7EDA87-BB94-445F-AA83-ED21F46D24D8}" type="slidenum">
              <a:rPr lang="en-US" altLang="zh-CN"/>
              <a:pPr/>
              <a:t>84</a:t>
            </a:fld>
            <a:endParaRPr lang="en-US" altLang="zh-CN"/>
          </a:p>
        </p:txBody>
      </p:sp>
      <p:sp>
        <p:nvSpPr>
          <p:cNvPr id="557058" name="Rectangle 2"/>
          <p:cNvSpPr>
            <a:spLocks noGrp="1" noRot="1" noChangeAspect="1" noChangeArrowheads="1" noTextEdit="1"/>
          </p:cNvSpPr>
          <p:nvPr>
            <p:ph type="sldImg"/>
          </p:nvPr>
        </p:nvSpPr>
        <p:spPr>
          <a:ln/>
        </p:spPr>
      </p:sp>
      <p:sp>
        <p:nvSpPr>
          <p:cNvPr id="557059" name="Rectangle 3"/>
          <p:cNvSpPr>
            <a:spLocks noGrp="1" noChangeArrowheads="1"/>
          </p:cNvSpPr>
          <p:nvPr>
            <p:ph type="body" idx="1"/>
          </p:nvPr>
        </p:nvSpPr>
        <p:spPr/>
        <p:txBody>
          <a:bodyPr/>
          <a:lstStyle/>
          <a:p>
            <a:r>
              <a:rPr lang="zh-CN" altLang="en-US"/>
              <a:t>有趣的</a:t>
            </a:r>
          </a:p>
        </p:txBody>
      </p:sp>
    </p:spTree>
    <p:extLst>
      <p:ext uri="{BB962C8B-B14F-4D97-AF65-F5344CB8AC3E}">
        <p14:creationId xmlns:p14="http://schemas.microsoft.com/office/powerpoint/2010/main" val="1371868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rc 62"/>
              <p:cNvSpPr>
                <a:spLocks/>
              </p:cNvSpPr>
              <p:nvPr/>
            </p:nvSpPr>
            <p:spPr bwMode="ltGray">
              <a:xfrm rot="16200000" flipH="1">
                <a:off x="426" y="860"/>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rc 66"/>
              <p:cNvSpPr>
                <a:spLocks/>
              </p:cNvSpPr>
              <p:nvPr/>
            </p:nvSpPr>
            <p:spPr bwMode="ltGray">
              <a:xfrm rot="5400000">
                <a:off x="5097" y="3346"/>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831555" name="Rectangle 67"/>
          <p:cNvSpPr>
            <a:spLocks noGrp="1" noChangeArrowheads="1"/>
          </p:cNvSpPr>
          <p:nvPr>
            <p:ph type="ctrTitle"/>
          </p:nvPr>
        </p:nvSpPr>
        <p:spPr>
          <a:xfrm>
            <a:off x="990600" y="1752600"/>
            <a:ext cx="7772400" cy="1143000"/>
          </a:xfrm>
        </p:spPr>
        <p:txBody>
          <a:bodyPr/>
          <a:lstStyle>
            <a:lvl1pPr>
              <a:defRPr/>
            </a:lvl1pPr>
          </a:lstStyle>
          <a:p>
            <a:pPr lvl="0"/>
            <a:r>
              <a:rPr lang="zh-CN" altLang="en-US" noProof="0" dirty="0" smtClean="0"/>
              <a:t>单击此处编辑母版标题样式</a:t>
            </a:r>
          </a:p>
        </p:txBody>
      </p:sp>
      <p:sp>
        <p:nvSpPr>
          <p:cNvPr id="831556"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69" name="Rectangle 69"/>
          <p:cNvSpPr>
            <a:spLocks noGrp="1" noChangeArrowheads="1"/>
          </p:cNvSpPr>
          <p:nvPr>
            <p:ph type="dt" sz="quarter" idx="10"/>
          </p:nvPr>
        </p:nvSpPr>
        <p:spPr/>
        <p:txBody>
          <a:bodyPr/>
          <a:lstStyle>
            <a:lvl1pPr>
              <a:defRPr smtClean="0"/>
            </a:lvl1pPr>
          </a:lstStyle>
          <a:p>
            <a:pPr>
              <a:defRPr/>
            </a:pPr>
            <a:endParaRPr lang="en-US" altLang="zh-CN"/>
          </a:p>
        </p:txBody>
      </p:sp>
      <p:sp>
        <p:nvSpPr>
          <p:cNvPr id="70" name="Rectangle 70"/>
          <p:cNvSpPr>
            <a:spLocks noGrp="1" noChangeArrowheads="1"/>
          </p:cNvSpPr>
          <p:nvPr>
            <p:ph type="ftr" sz="quarter" idx="11"/>
          </p:nvPr>
        </p:nvSpPr>
        <p:spPr>
          <a:xfrm>
            <a:off x="3124200" y="6248400"/>
            <a:ext cx="2895600" cy="457200"/>
          </a:xfrm>
        </p:spPr>
        <p:txBody>
          <a:bodyPr/>
          <a:lstStyle>
            <a:lvl1pPr algn="ctr">
              <a:defRPr smtClean="0"/>
            </a:lvl1pPr>
          </a:lstStyle>
          <a:p>
            <a:pPr>
              <a:defRPr/>
            </a:pPr>
            <a:endParaRPr lang="en-US" altLang="zh-CN"/>
          </a:p>
        </p:txBody>
      </p:sp>
      <p:sp>
        <p:nvSpPr>
          <p:cNvPr id="71" name="Rectangle 71"/>
          <p:cNvSpPr>
            <a:spLocks noGrp="1" noChangeArrowheads="1"/>
          </p:cNvSpPr>
          <p:nvPr>
            <p:ph type="sldNum" sz="quarter" idx="12"/>
          </p:nvPr>
        </p:nvSpPr>
        <p:spPr/>
        <p:txBody>
          <a:bodyPr/>
          <a:lstStyle>
            <a:lvl1pPr>
              <a:defRPr smtClean="0"/>
            </a:lvl1pPr>
          </a:lstStyle>
          <a:p>
            <a:pPr>
              <a:defRPr/>
            </a:pPr>
            <a:fld id="{32E8257D-4324-4B54-84F1-9DF7643E6C79}" type="slidenum">
              <a:rPr lang="en-US" altLang="zh-CN"/>
              <a:pPr>
                <a:defRPr/>
              </a:pPr>
              <a:t>‹#›</a:t>
            </a:fld>
            <a:endParaRPr lang="en-US" altLang="zh-CN"/>
          </a:p>
        </p:txBody>
      </p:sp>
    </p:spTree>
    <p:extLst>
      <p:ext uri="{BB962C8B-B14F-4D97-AF65-F5344CB8AC3E}">
        <p14:creationId xmlns:p14="http://schemas.microsoft.com/office/powerpoint/2010/main" val="1734493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ln/>
        </p:spPr>
        <p:txBody>
          <a:bodyPr/>
          <a:lstStyle>
            <a:lvl1pPr>
              <a:defRPr/>
            </a:lvl1pPr>
          </a:lstStyle>
          <a:p>
            <a:pPr>
              <a:defRPr/>
            </a:pPr>
            <a:fld id="{A43954A3-4CD6-4380-9755-D58C5B82349D}" type="slidenum">
              <a:rPr lang="en-US" altLang="zh-CN"/>
              <a:pPr>
                <a:defRPr/>
              </a:pPr>
              <a:t>‹#›</a:t>
            </a:fld>
            <a:endParaRPr lang="en-US" altLang="zh-CN"/>
          </a:p>
        </p:txBody>
      </p:sp>
    </p:spTree>
    <p:extLst>
      <p:ext uri="{BB962C8B-B14F-4D97-AF65-F5344CB8AC3E}">
        <p14:creationId xmlns:p14="http://schemas.microsoft.com/office/powerpoint/2010/main" val="1280168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0350" y="304800"/>
            <a:ext cx="2000250"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304800"/>
            <a:ext cx="584835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ln/>
        </p:spPr>
        <p:txBody>
          <a:bodyPr/>
          <a:lstStyle>
            <a:lvl1pPr>
              <a:defRPr/>
            </a:lvl1pPr>
          </a:lstStyle>
          <a:p>
            <a:pPr>
              <a:defRPr/>
            </a:pPr>
            <a:fld id="{CE851B09-66EC-45E5-AE1C-5A8D55818511}" type="slidenum">
              <a:rPr lang="en-US" altLang="zh-CN"/>
              <a:pPr>
                <a:defRPr/>
              </a:pPr>
              <a:t>‹#›</a:t>
            </a:fld>
            <a:endParaRPr lang="en-US" altLang="zh-CN"/>
          </a:p>
        </p:txBody>
      </p:sp>
    </p:spTree>
    <p:extLst>
      <p:ext uri="{BB962C8B-B14F-4D97-AF65-F5344CB8AC3E}">
        <p14:creationId xmlns:p14="http://schemas.microsoft.com/office/powerpoint/2010/main" val="2519656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95288" y="908050"/>
            <a:ext cx="8302625" cy="50228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80052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46223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ln/>
        </p:spPr>
        <p:txBody>
          <a:bodyPr/>
          <a:lstStyle>
            <a:lvl1pPr>
              <a:defRPr/>
            </a:lvl1pPr>
          </a:lstStyle>
          <a:p>
            <a:pPr>
              <a:defRPr/>
            </a:pPr>
            <a:fld id="{BC8E908A-4C76-459A-A336-37A616541AF1}" type="slidenum">
              <a:rPr lang="en-US" altLang="zh-CN"/>
              <a:pPr>
                <a:defRPr/>
              </a:pPr>
              <a:t>‹#›</a:t>
            </a:fld>
            <a:endParaRPr lang="en-US" altLang="zh-CN"/>
          </a:p>
        </p:txBody>
      </p:sp>
    </p:spTree>
    <p:extLst>
      <p:ext uri="{BB962C8B-B14F-4D97-AF65-F5344CB8AC3E}">
        <p14:creationId xmlns:p14="http://schemas.microsoft.com/office/powerpoint/2010/main" val="4066927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5131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8"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9" name="Rectangle 67"/>
          <p:cNvSpPr>
            <a:spLocks noGrp="1" noChangeArrowheads="1"/>
          </p:cNvSpPr>
          <p:nvPr>
            <p:ph type="sldNum" sz="quarter" idx="12"/>
          </p:nvPr>
        </p:nvSpPr>
        <p:spPr>
          <a:ln/>
        </p:spPr>
        <p:txBody>
          <a:bodyPr/>
          <a:lstStyle>
            <a:lvl1pPr>
              <a:defRPr/>
            </a:lvl1pPr>
          </a:lstStyle>
          <a:p>
            <a:pPr>
              <a:defRPr/>
            </a:pPr>
            <a:fld id="{B51F5805-154D-4E02-8BA6-8EF81656EB53}" type="slidenum">
              <a:rPr lang="en-US" altLang="zh-CN"/>
              <a:pPr>
                <a:defRPr/>
              </a:pPr>
              <a:t>‹#›</a:t>
            </a:fld>
            <a:endParaRPr lang="en-US" altLang="zh-CN"/>
          </a:p>
        </p:txBody>
      </p:sp>
    </p:spTree>
    <p:extLst>
      <p:ext uri="{BB962C8B-B14F-4D97-AF65-F5344CB8AC3E}">
        <p14:creationId xmlns:p14="http://schemas.microsoft.com/office/powerpoint/2010/main" val="116327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582238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3"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67"/>
          <p:cNvSpPr>
            <a:spLocks noGrp="1" noChangeArrowheads="1"/>
          </p:cNvSpPr>
          <p:nvPr>
            <p:ph type="sldNum" sz="quarter" idx="12"/>
          </p:nvPr>
        </p:nvSpPr>
        <p:spPr>
          <a:ln/>
        </p:spPr>
        <p:txBody>
          <a:bodyPr/>
          <a:lstStyle>
            <a:lvl1pPr>
              <a:defRPr/>
            </a:lvl1pPr>
          </a:lstStyle>
          <a:p>
            <a:pPr>
              <a:defRPr/>
            </a:pPr>
            <a:fld id="{3F4D377F-8464-43C9-A800-6DC803F35E61}" type="slidenum">
              <a:rPr lang="en-US" altLang="zh-CN"/>
              <a:pPr>
                <a:defRPr/>
              </a:pPr>
              <a:t>‹#›</a:t>
            </a:fld>
            <a:endParaRPr lang="en-US" altLang="zh-CN"/>
          </a:p>
        </p:txBody>
      </p:sp>
    </p:spTree>
    <p:extLst>
      <p:ext uri="{BB962C8B-B14F-4D97-AF65-F5344CB8AC3E}">
        <p14:creationId xmlns:p14="http://schemas.microsoft.com/office/powerpoint/2010/main" val="3089276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ln/>
        </p:spPr>
        <p:txBody>
          <a:bodyPr/>
          <a:lstStyle>
            <a:lvl1pPr>
              <a:defRPr/>
            </a:lvl1pPr>
          </a:lstStyle>
          <a:p>
            <a:pPr>
              <a:defRPr/>
            </a:pPr>
            <a:fld id="{1BEB7E49-A5DE-4565-B108-DFEFBDF55E01}" type="slidenum">
              <a:rPr lang="en-US" altLang="zh-CN"/>
              <a:pPr>
                <a:defRPr/>
              </a:pPr>
              <a:t>‹#›</a:t>
            </a:fld>
            <a:endParaRPr lang="en-US" altLang="zh-CN"/>
          </a:p>
        </p:txBody>
      </p:sp>
    </p:spTree>
    <p:extLst>
      <p:ext uri="{BB962C8B-B14F-4D97-AF65-F5344CB8AC3E}">
        <p14:creationId xmlns:p14="http://schemas.microsoft.com/office/powerpoint/2010/main" val="3272305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ln/>
        </p:spPr>
        <p:txBody>
          <a:bodyPr/>
          <a:lstStyle>
            <a:lvl1pPr>
              <a:defRPr/>
            </a:lvl1pPr>
          </a:lstStyle>
          <a:p>
            <a:pPr>
              <a:defRPr/>
            </a:pPr>
            <a:fld id="{D759E671-B5A5-44DF-9119-2707DFA0BA48}" type="slidenum">
              <a:rPr lang="en-US" altLang="zh-CN"/>
              <a:pPr>
                <a:defRPr/>
              </a:pPr>
              <a:t>‹#›</a:t>
            </a:fld>
            <a:endParaRPr lang="en-US" altLang="zh-CN"/>
          </a:p>
        </p:txBody>
      </p:sp>
    </p:spTree>
    <p:extLst>
      <p:ext uri="{BB962C8B-B14F-4D97-AF65-F5344CB8AC3E}">
        <p14:creationId xmlns:p14="http://schemas.microsoft.com/office/powerpoint/2010/main" val="1906718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858000"/>
            <a:chOff x="0" y="0"/>
            <a:chExt cx="5760" cy="4320"/>
          </a:xfrm>
        </p:grpSpPr>
        <p:grpSp>
          <p:nvGrpSpPr>
            <p:cNvPr id="1032" name="Group 3"/>
            <p:cNvGrpSpPr>
              <a:grpSpLocks/>
            </p:cNvGrpSpPr>
            <p:nvPr/>
          </p:nvGrpSpPr>
          <p:grpSpPr bwMode="auto">
            <a:xfrm>
              <a:off x="0" y="0"/>
              <a:ext cx="5760" cy="4320"/>
              <a:chOff x="0" y="0"/>
              <a:chExt cx="5760" cy="4320"/>
            </a:xfrm>
          </p:grpSpPr>
          <p:grpSp>
            <p:nvGrpSpPr>
              <p:cNvPr id="1039" name="Group 4"/>
              <p:cNvGrpSpPr>
                <a:grpSpLocks/>
              </p:cNvGrpSpPr>
              <p:nvPr/>
            </p:nvGrpSpPr>
            <p:grpSpPr bwMode="auto">
              <a:xfrm>
                <a:off x="0" y="192"/>
                <a:ext cx="5760" cy="4032"/>
                <a:chOff x="0" y="192"/>
                <a:chExt cx="5760" cy="4032"/>
              </a:xfrm>
            </p:grpSpPr>
            <p:sp>
              <p:nvSpPr>
                <p:cNvPr id="1070"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1"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2"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3"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4"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6"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7"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8"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9"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0"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1"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2"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3"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4"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8"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9"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0"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0" name="Group 27"/>
              <p:cNvGrpSpPr>
                <a:grpSpLocks/>
              </p:cNvGrpSpPr>
              <p:nvPr/>
            </p:nvGrpSpPr>
            <p:grpSpPr bwMode="auto">
              <a:xfrm>
                <a:off x="192" y="0"/>
                <a:ext cx="5376" cy="4320"/>
                <a:chOff x="192" y="0"/>
                <a:chExt cx="5376" cy="4320"/>
              </a:xfrm>
            </p:grpSpPr>
            <p:sp>
              <p:nvSpPr>
                <p:cNvPr id="1041"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6"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0"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3"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4"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7"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8"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9"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33"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58"/>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59"/>
            <p:cNvGrpSpPr>
              <a:grpSpLocks/>
            </p:cNvGrpSpPr>
            <p:nvPr/>
          </p:nvGrpSpPr>
          <p:grpSpPr bwMode="auto">
            <a:xfrm>
              <a:off x="261" y="892"/>
              <a:ext cx="1124" cy="1464"/>
              <a:chOff x="96" y="916"/>
              <a:chExt cx="2208" cy="2876"/>
            </a:xfrm>
          </p:grpSpPr>
          <p:sp>
            <p:nvSpPr>
              <p:cNvPr id="1036" name="Line 60"/>
              <p:cNvSpPr>
                <a:spLocks noChangeShapeType="1"/>
              </p:cNvSpPr>
              <p:nvPr/>
            </p:nvSpPr>
            <p:spPr bwMode="ltGray">
              <a:xfrm flipH="1">
                <a:off x="96" y="1037"/>
                <a:ext cx="22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Line 61"/>
              <p:cNvSpPr>
                <a:spLocks noChangeShapeType="1"/>
              </p:cNvSpPr>
              <p:nvPr/>
            </p:nvSpPr>
            <p:spPr bwMode="ltGray">
              <a:xfrm>
                <a:off x="336" y="920"/>
                <a:ext cx="0" cy="287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Arc 62"/>
              <p:cNvSpPr>
                <a:spLocks/>
              </p:cNvSpPr>
              <p:nvPr/>
            </p:nvSpPr>
            <p:spPr bwMode="ltGray">
              <a:xfrm flipH="1">
                <a:off x="217" y="916"/>
                <a:ext cx="239" cy="239"/>
              </a:xfrm>
              <a:custGeom>
                <a:avLst/>
                <a:gdLst>
                  <a:gd name="T0" fmla="*/ 117 w 43195"/>
                  <a:gd name="T1" fmla="*/ 0 h 43200"/>
                  <a:gd name="T2" fmla="*/ 0 w 43195"/>
                  <a:gd name="T3" fmla="*/ 122 h 43200"/>
                  <a:gd name="T4" fmla="*/ 119 w 43195"/>
                  <a:gd name="T5" fmla="*/ 12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27" name="Rectangle 63"/>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64"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30529" name="Rectangle 65"/>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latin typeface="+mn-lt"/>
              </a:defRPr>
            </a:lvl1pPr>
          </a:lstStyle>
          <a:p>
            <a:pPr>
              <a:defRPr/>
            </a:pPr>
            <a:endParaRPr lang="zh-CN" altLang="zh-CN"/>
          </a:p>
        </p:txBody>
      </p:sp>
      <p:sp>
        <p:nvSpPr>
          <p:cNvPr id="830530" name="Rectangle 66"/>
          <p:cNvSpPr>
            <a:spLocks noGrp="1" noChangeArrowheads="1"/>
          </p:cNvSpPr>
          <p:nvPr>
            <p:ph type="ftr" sz="quarter" idx="3"/>
          </p:nvPr>
        </p:nvSpPr>
        <p:spPr bwMode="auto">
          <a:xfrm>
            <a:off x="3124200" y="6248400"/>
            <a:ext cx="5335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dirty="0" smtClean="0">
                <a:latin typeface="+mn-lt"/>
              </a:defRPr>
            </a:lvl1pPr>
          </a:lstStyle>
          <a:p>
            <a:pPr>
              <a:defRPr/>
            </a:pPr>
            <a:endParaRPr lang="en-US" altLang="zh-CN" dirty="0"/>
          </a:p>
        </p:txBody>
      </p:sp>
      <p:sp>
        <p:nvSpPr>
          <p:cNvPr id="830531" name="Rectangle 67"/>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latin typeface="+mn-lt"/>
              </a:defRPr>
            </a:lvl1pPr>
          </a:lstStyle>
          <a:p>
            <a:pPr>
              <a:defRPr/>
            </a:pPr>
            <a:fld id="{A9383992-8E9F-402F-903C-68A540BFA1F5}" type="slidenum">
              <a:rPr lang="en-US" altLang="zh-CN"/>
              <a:pPr>
                <a:defRPr/>
              </a:pPr>
              <a:t>‹#›</a:t>
            </a:fld>
            <a:endParaRPr lang="en-US" altLang="zh-CN"/>
          </a:p>
        </p:txBody>
      </p:sp>
      <p:sp>
        <p:nvSpPr>
          <p:cNvPr id="69" name="页脚占位符 3"/>
          <p:cNvSpPr txBox="1">
            <a:spLocks/>
          </p:cNvSpPr>
          <p:nvPr userDrawn="1"/>
        </p:nvSpPr>
        <p:spPr bwMode="auto">
          <a:xfrm>
            <a:off x="2438401" y="6248400"/>
            <a:ext cx="595002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400" kern="1200" dirty="0" smtClean="0">
                <a:solidFill>
                  <a:schemeClr val="tx1"/>
                </a:solidFill>
                <a:latin typeface="+mn-lt"/>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r>
              <a:rPr lang="zh-CN" altLang="en-US" dirty="0" smtClean="0"/>
              <a:t>复旦大学软件学院</a:t>
            </a:r>
            <a:r>
              <a:rPr lang="en-US" altLang="zh-CN" dirty="0" smtClean="0"/>
              <a:t>2017</a:t>
            </a:r>
            <a:r>
              <a:rPr lang="en-US" altLang="zh-CN" sz="1400" dirty="0" smtClean="0"/>
              <a:t> Outstanding Ability of Software Development</a:t>
            </a:r>
            <a:endParaRPr lang="en-US" altLang="zh-CN" dirty="0"/>
          </a:p>
        </p:txBody>
      </p:sp>
    </p:spTree>
  </p:cSld>
  <p:clrMap bg1="lt1" tx1="dk1" bg2="lt2" tx2="dk2" accent1="accent1" accent2="accent2" accent3="accent3" accent4="accent4" accent5="accent5" accent6="accent6" hlink="hlink" folHlink="folHlink"/>
  <p:sldLayoutIdLst>
    <p:sldLayoutId id="2147483692"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3" r:id="rId12"/>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宋体" pitchFamily="2" charset="-122"/>
        </a:defRPr>
      </a:lvl2pPr>
      <a:lvl3pPr algn="l" rtl="0" eaLnBrk="0" fontAlgn="base" hangingPunct="0">
        <a:spcBef>
          <a:spcPct val="0"/>
        </a:spcBef>
        <a:spcAft>
          <a:spcPct val="0"/>
        </a:spcAft>
        <a:defRPr kumimoji="1" sz="4400">
          <a:solidFill>
            <a:schemeClr val="tx1"/>
          </a:solidFill>
          <a:latin typeface="Arial" charset="0"/>
          <a:ea typeface="宋体" pitchFamily="2" charset="-122"/>
        </a:defRPr>
      </a:lvl3pPr>
      <a:lvl4pPr algn="l" rtl="0" eaLnBrk="0" fontAlgn="base" hangingPunct="0">
        <a:spcBef>
          <a:spcPct val="0"/>
        </a:spcBef>
        <a:spcAft>
          <a:spcPct val="0"/>
        </a:spcAft>
        <a:defRPr kumimoji="1" sz="4400">
          <a:solidFill>
            <a:schemeClr val="tx1"/>
          </a:solidFill>
          <a:latin typeface="Arial" charset="0"/>
          <a:ea typeface="宋体" pitchFamily="2" charset="-122"/>
        </a:defRPr>
      </a:lvl4pPr>
      <a:lvl5pPr algn="l" rtl="0" eaLnBrk="0" fontAlgn="base" hangingPunct="0">
        <a:spcBef>
          <a:spcPct val="0"/>
        </a:spcBef>
        <a:spcAft>
          <a:spcPct val="0"/>
        </a:spcAft>
        <a:defRPr kumimoji="1" sz="4400">
          <a:solidFill>
            <a:schemeClr val="tx1"/>
          </a:solidFill>
          <a:latin typeface="Arial" charset="0"/>
          <a:ea typeface="宋体" pitchFamily="2" charset="-122"/>
        </a:defRPr>
      </a:lvl5pPr>
      <a:lvl6pPr marL="457200" algn="l" rtl="0" fontAlgn="base">
        <a:spcBef>
          <a:spcPct val="0"/>
        </a:spcBef>
        <a:spcAft>
          <a:spcPct val="0"/>
        </a:spcAft>
        <a:defRPr kumimoji="1" sz="4400">
          <a:solidFill>
            <a:schemeClr val="tx1"/>
          </a:solidFill>
          <a:latin typeface="Arial" charset="0"/>
          <a:ea typeface="宋体" pitchFamily="2" charset="-122"/>
        </a:defRPr>
      </a:lvl6pPr>
      <a:lvl7pPr marL="914400" algn="l" rtl="0" fontAlgn="base">
        <a:spcBef>
          <a:spcPct val="0"/>
        </a:spcBef>
        <a:spcAft>
          <a:spcPct val="0"/>
        </a:spcAft>
        <a:defRPr kumimoji="1" sz="4400">
          <a:solidFill>
            <a:schemeClr val="tx1"/>
          </a:solidFill>
          <a:latin typeface="Arial" charset="0"/>
          <a:ea typeface="宋体" pitchFamily="2" charset="-122"/>
        </a:defRPr>
      </a:lvl7pPr>
      <a:lvl8pPr marL="1371600" algn="l" rtl="0" fontAlgn="base">
        <a:spcBef>
          <a:spcPct val="0"/>
        </a:spcBef>
        <a:spcAft>
          <a:spcPct val="0"/>
        </a:spcAft>
        <a:defRPr kumimoji="1" sz="4400">
          <a:solidFill>
            <a:schemeClr val="tx1"/>
          </a:solidFill>
          <a:latin typeface="Arial" charset="0"/>
          <a:ea typeface="宋体" pitchFamily="2" charset="-122"/>
        </a:defRPr>
      </a:lvl8pPr>
      <a:lvl9pPr marL="1828800" algn="l" rtl="0" fontAlgn="base">
        <a:spcBef>
          <a:spcPct val="0"/>
        </a:spcBef>
        <a:spcAft>
          <a:spcPct val="0"/>
        </a:spcAft>
        <a:defRPr kumimoji="1"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tx1"/>
        </a:buClr>
        <a:buSzPct val="95000"/>
        <a:buFont typeface="Wingdings" pitchFamily="2" charset="2"/>
        <a:buChar char="Ø"/>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Font typeface="Wingdings" pitchFamily="2" charset="2"/>
        <a:buChar char="v"/>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95000"/>
        <a:buFont typeface="Wingdings" pitchFamily="2" charset="2"/>
        <a:buChar char="w"/>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2.emf"/></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86.emf"/></Relationships>
</file>

<file path=ppt/slides/_rels/slide1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5.emf"/><Relationship Id="rId7" Type="http://schemas.openxmlformats.org/officeDocument/2006/relationships/image" Target="../media/image9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emf"/><Relationship Id="rId4" Type="http://schemas.openxmlformats.org/officeDocument/2006/relationships/image" Target="../media/image96.emf"/></Relationships>
</file>

<file path=ppt/slides/_rels/slide162.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106.emf"/></Relationships>
</file>

<file path=ppt/slides/_rels/slide178.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108.emf"/></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hyperlink" Target="http://www.hesketh.com/thought-leadership/our-publications/progressive-enhancement-and-future-web-design"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hyperlink" Target="http://www.alistapart.com/" TargetMode="External"/><Relationship Id="rId2" Type="http://schemas.openxmlformats.org/officeDocument/2006/relationships/hyperlink" Target="http://www.webstandards.org/" TargetMode="External"/><Relationship Id="rId1" Type="http://schemas.openxmlformats.org/officeDocument/2006/relationships/slideLayout" Target="../slideLayouts/slideLayout2.xml"/><Relationship Id="rId5" Type="http://schemas.openxmlformats.org/officeDocument/2006/relationships/hyperlink" Target="http://www.sensible.com/" TargetMode="External"/><Relationship Id="rId4" Type="http://schemas.openxmlformats.org/officeDocument/2006/relationships/hyperlink" Target="http://www.adaptivepath.com/"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jp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118.jp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hyperlink" Target="http://www.amazon.cn/gp/product/images/B004QXX4EG/ref=dp_image_z_0?ie=UTF8&amp;s=books" TargetMode="External"/><Relationship Id="rId2" Type="http://schemas.openxmlformats.org/officeDocument/2006/relationships/image" Target="../media/image122.jpg"/><Relationship Id="rId1" Type="http://schemas.openxmlformats.org/officeDocument/2006/relationships/slideLayout" Target="../slideLayouts/slideLayout4.xml"/><Relationship Id="rId4" Type="http://schemas.openxmlformats.org/officeDocument/2006/relationships/image" Target="../media/image123.jpe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755576" y="1752600"/>
            <a:ext cx="8064896" cy="1143000"/>
          </a:xfrm>
        </p:spPr>
        <p:txBody>
          <a:bodyPr/>
          <a:lstStyle/>
          <a:p>
            <a:pPr eaLnBrk="1" hangingPunct="1"/>
            <a:r>
              <a:rPr lang="en-US" altLang="zh-CN" sz="4000" dirty="0"/>
              <a:t>Outstanding Ability of Software Development (Basic)</a:t>
            </a:r>
            <a:endParaRPr lang="en-US" altLang="zh-CN" sz="4000" dirty="0" smtClean="0"/>
          </a:p>
        </p:txBody>
      </p:sp>
      <p:sp>
        <p:nvSpPr>
          <p:cNvPr id="3075" name="Rectangle 3" descr="Rectangle: Click to edit Master text styles&#10;Second level&#10;Third level&#10;Fourth level&#10;Fifth level"/>
          <p:cNvSpPr>
            <a:spLocks noGrp="1" noChangeArrowheads="1"/>
          </p:cNvSpPr>
          <p:nvPr>
            <p:ph type="subTitle" idx="1"/>
          </p:nvPr>
        </p:nvSpPr>
        <p:spPr/>
        <p:txBody>
          <a:bodyPr/>
          <a:lstStyle/>
          <a:p>
            <a:pPr eaLnBrk="1" hangingPunct="1"/>
            <a:endParaRPr lang="en-US" altLang="zh-CN" dirty="0" smtClean="0"/>
          </a:p>
          <a:p>
            <a:pPr eaLnBrk="1" hangingPunct="1"/>
            <a:r>
              <a:rPr lang="zh-CN" altLang="en-US" sz="3600" dirty="0" smtClean="0">
                <a:ea typeface="华文行楷" pitchFamily="2" charset="-122"/>
              </a:rPr>
              <a:t>复旦大学软件学院</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分层</a:t>
            </a:r>
          </a:p>
        </p:txBody>
      </p:sp>
      <p:pic>
        <p:nvPicPr>
          <p:cNvPr id="8" name="Content Placeholder 2" descr="4071514002.eps.png"/>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t="-9716" b="-9716"/>
          <a:stretch>
            <a:fillRect/>
          </a:stretch>
        </p:blipFill>
        <p:spPr>
          <a:xfrm>
            <a:off x="4800600" y="2615386"/>
            <a:ext cx="3810000" cy="2694027"/>
          </a:xfrm>
        </p:spPr>
      </p:pic>
      <p:pic>
        <p:nvPicPr>
          <p:cNvPr id="9" name="Content Placeholder 9" descr="4071514001.eps.png"/>
          <p:cNvPicPr>
            <a:picLocks noGrp="1" noChangeAspect="1"/>
          </p:cNvPicPr>
          <p:nvPr>
            <p:ph sz="half" idx="1"/>
          </p:nvPr>
        </p:nvPicPr>
        <p:blipFill>
          <a:blip r:embed="rId4" cstate="print">
            <a:extLst>
              <a:ext uri="{28A0092B-C50C-407E-A947-70E740481C1C}">
                <a14:useLocalDpi xmlns:a14="http://schemas.microsoft.com/office/drawing/2010/main" val="0"/>
              </a:ext>
            </a:extLst>
          </a:blip>
          <a:srcRect l="-15444" r="-15444"/>
          <a:stretch>
            <a:fillRect/>
          </a:stretch>
        </p:blipFill>
        <p:spPr>
          <a:xfrm>
            <a:off x="838200" y="2615382"/>
            <a:ext cx="3810000" cy="2694036"/>
          </a:xfrm>
        </p:spPr>
      </p:pic>
    </p:spTree>
    <p:extLst>
      <p:ext uri="{BB962C8B-B14F-4D97-AF65-F5344CB8AC3E}">
        <p14:creationId xmlns:p14="http://schemas.microsoft.com/office/powerpoint/2010/main" val="33161553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r>
              <a:rPr lang="zh-CN" altLang="en-US"/>
              <a:t>内容排列在画面左侧的布局</a:t>
            </a:r>
          </a:p>
        </p:txBody>
      </p:sp>
      <p:sp>
        <p:nvSpPr>
          <p:cNvPr id="300035" name="Rectangle 3"/>
          <p:cNvSpPr>
            <a:spLocks noGrp="1" noChangeArrowheads="1"/>
          </p:cNvSpPr>
          <p:nvPr>
            <p:ph type="body" idx="1"/>
          </p:nvPr>
        </p:nvSpPr>
        <p:spPr>
          <a:xfrm>
            <a:off x="838200" y="1905000"/>
            <a:ext cx="2437656" cy="4114800"/>
          </a:xfrm>
        </p:spPr>
        <p:txBody>
          <a:bodyPr/>
          <a:lstStyle/>
          <a:p>
            <a:r>
              <a:rPr lang="zh-CN" altLang="en-US" dirty="0" smtClean="0"/>
              <a:t>最经常使用</a:t>
            </a:r>
            <a:endParaRPr lang="en-US" altLang="zh-CN" dirty="0" smtClean="0"/>
          </a:p>
          <a:p>
            <a:endParaRPr lang="en-US" altLang="zh-CN"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1926" y="1712564"/>
            <a:ext cx="5820139" cy="4365104"/>
          </a:xfrm>
          <a:prstGeom prst="rect">
            <a:avLst/>
          </a:prstGeom>
        </p:spPr>
      </p:pic>
    </p:spTree>
    <p:extLst>
      <p:ext uri="{BB962C8B-B14F-4D97-AF65-F5344CB8AC3E}">
        <p14:creationId xmlns:p14="http://schemas.microsoft.com/office/powerpoint/2010/main" val="398134666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a:xfrm>
            <a:off x="467544" y="188640"/>
            <a:ext cx="8424862" cy="1143000"/>
          </a:xfrm>
        </p:spPr>
        <p:txBody>
          <a:bodyPr/>
          <a:lstStyle/>
          <a:p>
            <a:r>
              <a:rPr lang="zh-CN" altLang="en-US" sz="4000" dirty="0"/>
              <a:t>内容排列在画面水平中央位置的布局</a:t>
            </a:r>
          </a:p>
        </p:txBody>
      </p:sp>
      <p:sp>
        <p:nvSpPr>
          <p:cNvPr id="301059" name="Rectangle 3"/>
          <p:cNvSpPr>
            <a:spLocks noGrp="1" noChangeArrowheads="1"/>
          </p:cNvSpPr>
          <p:nvPr>
            <p:ph type="body" idx="1"/>
          </p:nvPr>
        </p:nvSpPr>
        <p:spPr>
          <a:xfrm>
            <a:off x="827584" y="1628800"/>
            <a:ext cx="7772400" cy="4114800"/>
          </a:xfrm>
        </p:spPr>
        <p:txBody>
          <a:bodyPr/>
          <a:lstStyle/>
          <a:p>
            <a:r>
              <a:rPr lang="zh-CN" altLang="en-US" dirty="0"/>
              <a:t>也是常见的布局</a:t>
            </a:r>
            <a:r>
              <a:rPr lang="zh-CN" altLang="en-US" dirty="0" smtClean="0"/>
              <a:t>方式，容易</a:t>
            </a:r>
            <a:r>
              <a:rPr lang="zh-CN" altLang="en-US" dirty="0"/>
              <a:t>取得一种均衡感</a:t>
            </a:r>
          </a:p>
          <a:p>
            <a:endParaRPr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132856"/>
            <a:ext cx="6012160" cy="4509120"/>
          </a:xfrm>
          <a:prstGeom prst="rect">
            <a:avLst/>
          </a:prstGeom>
        </p:spPr>
      </p:pic>
    </p:spTree>
    <p:extLst>
      <p:ext uri="{BB962C8B-B14F-4D97-AF65-F5344CB8AC3E}">
        <p14:creationId xmlns:p14="http://schemas.microsoft.com/office/powerpoint/2010/main" val="49981916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ChangeArrowheads="1"/>
          </p:cNvSpPr>
          <p:nvPr>
            <p:ph type="title"/>
          </p:nvPr>
        </p:nvSpPr>
        <p:spPr/>
        <p:txBody>
          <a:bodyPr/>
          <a:lstStyle/>
          <a:p>
            <a:r>
              <a:rPr lang="zh-CN" altLang="en-US" sz="4000"/>
              <a:t>内容排列在画面水平－垂直中央位置的布局</a:t>
            </a:r>
          </a:p>
        </p:txBody>
      </p:sp>
      <p:sp>
        <p:nvSpPr>
          <p:cNvPr id="302083" name="Rectangle 3"/>
          <p:cNvSpPr>
            <a:spLocks noGrp="1" noChangeArrowheads="1"/>
          </p:cNvSpPr>
          <p:nvPr>
            <p:ph type="body" idx="1"/>
          </p:nvPr>
        </p:nvSpPr>
        <p:spPr>
          <a:xfrm>
            <a:off x="827584" y="1556792"/>
            <a:ext cx="7772400" cy="4114800"/>
          </a:xfrm>
        </p:spPr>
        <p:txBody>
          <a:bodyPr/>
          <a:lstStyle/>
          <a:p>
            <a:r>
              <a:rPr lang="zh-CN" altLang="en-US" dirty="0"/>
              <a:t>适于在任何分辨率下都可以在画面的正中央位置看到内容的</a:t>
            </a:r>
            <a:r>
              <a:rPr lang="zh-CN" altLang="en-US" dirty="0" smtClean="0"/>
              <a:t>情况</a:t>
            </a:r>
            <a:endParaRPr lang="zh-CN" altLang="en-US"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584" y="2492602"/>
            <a:ext cx="5796136" cy="4347102"/>
          </a:xfrm>
          <a:prstGeom prst="rect">
            <a:avLst/>
          </a:prstGeom>
        </p:spPr>
      </p:pic>
    </p:spTree>
    <p:extLst>
      <p:ext uri="{BB962C8B-B14F-4D97-AF65-F5344CB8AC3E}">
        <p14:creationId xmlns:p14="http://schemas.microsoft.com/office/powerpoint/2010/main" val="283437302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p:txBody>
          <a:bodyPr/>
          <a:lstStyle/>
          <a:p>
            <a:r>
              <a:rPr lang="zh-CN" altLang="en-US"/>
              <a:t>使用整个画面的页面布局</a:t>
            </a:r>
          </a:p>
        </p:txBody>
      </p:sp>
      <p:sp>
        <p:nvSpPr>
          <p:cNvPr id="303107" name="Rectangle 3"/>
          <p:cNvSpPr>
            <a:spLocks noGrp="1" noChangeArrowheads="1"/>
          </p:cNvSpPr>
          <p:nvPr>
            <p:ph type="body" idx="1"/>
          </p:nvPr>
        </p:nvSpPr>
        <p:spPr>
          <a:xfrm>
            <a:off x="838200" y="1905000"/>
            <a:ext cx="3013720" cy="4114800"/>
          </a:xfrm>
        </p:spPr>
        <p:txBody>
          <a:bodyPr/>
          <a:lstStyle/>
          <a:p>
            <a:r>
              <a:rPr lang="zh-CN" altLang="en-US" dirty="0"/>
              <a:t>不使用固定像素值而是使用百分比值进行布局，使网站内容大小随分辨率变化而</a:t>
            </a:r>
            <a:r>
              <a:rPr lang="zh-CN" altLang="en-US" dirty="0" smtClean="0"/>
              <a:t>变化</a:t>
            </a:r>
            <a:endParaRPr lang="zh-CN" altLang="en-US" dirty="0"/>
          </a:p>
          <a:p>
            <a:r>
              <a:rPr lang="zh-CN" altLang="en-US" dirty="0"/>
              <a:t>考虑使用矢量图形或者</a:t>
            </a:r>
            <a:r>
              <a:rPr lang="en-US" altLang="zh-CN" dirty="0" smtClean="0"/>
              <a:t>Flash</a:t>
            </a:r>
            <a:endParaRPr lang="en-US" altLang="zh-CN"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9912" y="1916832"/>
            <a:ext cx="5244075" cy="3933056"/>
          </a:xfrm>
          <a:prstGeom prst="rect">
            <a:avLst/>
          </a:prstGeom>
        </p:spPr>
      </p:pic>
    </p:spTree>
    <p:extLst>
      <p:ext uri="{BB962C8B-B14F-4D97-AF65-F5344CB8AC3E}">
        <p14:creationId xmlns:p14="http://schemas.microsoft.com/office/powerpoint/2010/main" val="77968051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p:txBody>
          <a:bodyPr/>
          <a:lstStyle/>
          <a:p>
            <a:r>
              <a:rPr lang="zh-CN" altLang="en-US"/>
              <a:t>依据空间分割方向的布局</a:t>
            </a:r>
          </a:p>
        </p:txBody>
      </p:sp>
      <p:sp>
        <p:nvSpPr>
          <p:cNvPr id="304131" name="Rectangle 3"/>
          <p:cNvSpPr>
            <a:spLocks noGrp="1" noChangeArrowheads="1"/>
          </p:cNvSpPr>
          <p:nvPr>
            <p:ph type="body" idx="1"/>
          </p:nvPr>
        </p:nvSpPr>
        <p:spPr/>
        <p:txBody>
          <a:bodyPr/>
          <a:lstStyle/>
          <a:p>
            <a:r>
              <a:rPr lang="zh-CN" altLang="en-US"/>
              <a:t>纵向分割的格式</a:t>
            </a:r>
          </a:p>
          <a:p>
            <a:endParaRPr lang="zh-CN" altLang="en-US"/>
          </a:p>
          <a:p>
            <a:r>
              <a:rPr lang="zh-CN" altLang="en-US"/>
              <a:t>横向分割的格式</a:t>
            </a:r>
          </a:p>
          <a:p>
            <a:endParaRPr lang="zh-CN" altLang="en-US"/>
          </a:p>
          <a:p>
            <a:r>
              <a:rPr lang="zh-CN" altLang="en-US"/>
              <a:t>横向－纵向混合型的格式</a:t>
            </a:r>
          </a:p>
          <a:p>
            <a:pPr>
              <a:buFont typeface="Wingdings" pitchFamily="2" charset="2"/>
              <a:buNone/>
            </a:pPr>
            <a:endParaRPr lang="en-US" altLang="zh-CN"/>
          </a:p>
        </p:txBody>
      </p:sp>
    </p:spTree>
    <p:extLst>
      <p:ext uri="{BB962C8B-B14F-4D97-AF65-F5344CB8AC3E}">
        <p14:creationId xmlns:p14="http://schemas.microsoft.com/office/powerpoint/2010/main" val="181747898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p:txBody>
          <a:bodyPr/>
          <a:lstStyle/>
          <a:p>
            <a:r>
              <a:rPr lang="zh-CN" altLang="en-US"/>
              <a:t>纵向分割的格式</a:t>
            </a:r>
          </a:p>
        </p:txBody>
      </p:sp>
      <p:sp>
        <p:nvSpPr>
          <p:cNvPr id="305155" name="Rectangle 3"/>
          <p:cNvSpPr>
            <a:spLocks noGrp="1" noChangeArrowheads="1"/>
          </p:cNvSpPr>
          <p:nvPr>
            <p:ph type="body" idx="1"/>
          </p:nvPr>
        </p:nvSpPr>
        <p:spPr>
          <a:xfrm>
            <a:off x="838200" y="1905000"/>
            <a:ext cx="2221632" cy="4114800"/>
          </a:xfrm>
        </p:spPr>
        <p:txBody>
          <a:bodyPr/>
          <a:lstStyle/>
          <a:p>
            <a:r>
              <a:rPr lang="zh-CN" altLang="en-US" dirty="0"/>
              <a:t>使用最多的方法</a:t>
            </a:r>
            <a:r>
              <a:rPr lang="zh-CN" altLang="en-US" dirty="0" smtClean="0"/>
              <a:t>，一般</a:t>
            </a:r>
            <a:r>
              <a:rPr lang="zh-CN" altLang="en-US" dirty="0"/>
              <a:t>左侧为菜单，右侧为正文，最右侧为留</a:t>
            </a:r>
            <a:r>
              <a:rPr lang="zh-CN" altLang="en-US" dirty="0" smtClean="0"/>
              <a:t>白</a:t>
            </a:r>
            <a:endParaRPr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556792"/>
            <a:ext cx="6156176" cy="4617132"/>
          </a:xfrm>
          <a:prstGeom prst="rect">
            <a:avLst/>
          </a:prstGeom>
        </p:spPr>
      </p:pic>
    </p:spTree>
    <p:extLst>
      <p:ext uri="{BB962C8B-B14F-4D97-AF65-F5344CB8AC3E}">
        <p14:creationId xmlns:p14="http://schemas.microsoft.com/office/powerpoint/2010/main" val="387465058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p:txBody>
          <a:bodyPr/>
          <a:lstStyle/>
          <a:p>
            <a:r>
              <a:rPr lang="zh-CN" altLang="en-US"/>
              <a:t>纵向分割的格式</a:t>
            </a:r>
          </a:p>
        </p:txBody>
      </p:sp>
      <p:sp>
        <p:nvSpPr>
          <p:cNvPr id="306179" name="Rectangle 3"/>
          <p:cNvSpPr>
            <a:spLocks noGrp="1" noChangeArrowheads="1"/>
          </p:cNvSpPr>
          <p:nvPr>
            <p:ph type="body" idx="1"/>
          </p:nvPr>
        </p:nvSpPr>
        <p:spPr/>
        <p:txBody>
          <a:bodyPr/>
          <a:lstStyle/>
          <a:p>
            <a:r>
              <a:rPr lang="zh-CN" altLang="en-US"/>
              <a:t>网站</a:t>
            </a:r>
            <a:r>
              <a:rPr lang="en-US" altLang="zh-CN"/>
              <a:t>LOGO</a:t>
            </a:r>
          </a:p>
          <a:p>
            <a:pPr lvl="1"/>
            <a:r>
              <a:rPr lang="zh-CN" altLang="en-US"/>
              <a:t>一般都放在左侧上端主菜单的上部，也有把</a:t>
            </a:r>
            <a:r>
              <a:rPr lang="en-US" altLang="zh-CN"/>
              <a:t>LOGO</a:t>
            </a:r>
            <a:r>
              <a:rPr lang="zh-CN" altLang="en-US"/>
              <a:t>放在画面的中央或右侧</a:t>
            </a:r>
          </a:p>
          <a:p>
            <a:pPr lvl="1"/>
            <a:r>
              <a:rPr lang="zh-CN" altLang="en-US"/>
              <a:t>放中央的一般为信息量大的门户或搜索网站</a:t>
            </a:r>
          </a:p>
          <a:p>
            <a:pPr lvl="1"/>
            <a:r>
              <a:rPr lang="zh-CN" altLang="en-US"/>
              <a:t>放右侧的一般为创意网站</a:t>
            </a:r>
          </a:p>
        </p:txBody>
      </p:sp>
    </p:spTree>
    <p:extLst>
      <p:ext uri="{BB962C8B-B14F-4D97-AF65-F5344CB8AC3E}">
        <p14:creationId xmlns:p14="http://schemas.microsoft.com/office/powerpoint/2010/main" val="322449768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p:txBody>
          <a:bodyPr/>
          <a:lstStyle/>
          <a:p>
            <a:r>
              <a:rPr lang="zh-CN" altLang="en-US"/>
              <a:t>横向分割的格式</a:t>
            </a:r>
          </a:p>
        </p:txBody>
      </p:sp>
      <p:sp>
        <p:nvSpPr>
          <p:cNvPr id="307203" name="Rectangle 3"/>
          <p:cNvSpPr>
            <a:spLocks noGrp="1" noChangeArrowheads="1"/>
          </p:cNvSpPr>
          <p:nvPr>
            <p:ph type="body" idx="1"/>
          </p:nvPr>
        </p:nvSpPr>
        <p:spPr>
          <a:xfrm>
            <a:off x="838200" y="1905000"/>
            <a:ext cx="3877816" cy="4114800"/>
          </a:xfrm>
        </p:spPr>
        <p:txBody>
          <a:bodyPr/>
          <a:lstStyle/>
          <a:p>
            <a:r>
              <a:rPr lang="zh-CN" altLang="en-US" dirty="0"/>
              <a:t>适用于重视视觉效果的网站，尤其是那些构成很简单，却从视觉角度对商品或企业的图片等要求很高的网站使用</a:t>
            </a:r>
          </a:p>
          <a:p>
            <a:r>
              <a:rPr lang="zh-CN" altLang="en-US" dirty="0"/>
              <a:t>一般做上下两部分割，上面为菜单，下面为主体</a:t>
            </a:r>
            <a:r>
              <a:rPr lang="zh-CN" altLang="en-US" dirty="0" smtClean="0"/>
              <a:t>内容</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6527" y="1916832"/>
            <a:ext cx="4572000" cy="3672408"/>
          </a:xfrm>
          <a:prstGeom prst="rect">
            <a:avLst/>
          </a:prstGeom>
        </p:spPr>
      </p:pic>
    </p:spTree>
    <p:extLst>
      <p:ext uri="{BB962C8B-B14F-4D97-AF65-F5344CB8AC3E}">
        <p14:creationId xmlns:p14="http://schemas.microsoft.com/office/powerpoint/2010/main" val="398834760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zh-CN" altLang="en-US"/>
              <a:t>横向－纵向混合型的格式</a:t>
            </a:r>
          </a:p>
        </p:txBody>
      </p:sp>
      <p:sp>
        <p:nvSpPr>
          <p:cNvPr id="308227" name="Rectangle 3"/>
          <p:cNvSpPr>
            <a:spLocks noGrp="1" noChangeArrowheads="1"/>
          </p:cNvSpPr>
          <p:nvPr>
            <p:ph type="body" idx="1"/>
          </p:nvPr>
        </p:nvSpPr>
        <p:spPr>
          <a:xfrm>
            <a:off x="838200" y="1905000"/>
            <a:ext cx="2437656" cy="4114800"/>
          </a:xfrm>
        </p:spPr>
        <p:txBody>
          <a:bodyPr/>
          <a:lstStyle/>
          <a:p>
            <a:r>
              <a:rPr lang="zh-CN" altLang="en-US" dirty="0"/>
              <a:t>大部分网站采用的布局</a:t>
            </a:r>
            <a:r>
              <a:rPr lang="zh-CN" altLang="en-US" dirty="0" smtClean="0"/>
              <a:t>方式，般</a:t>
            </a:r>
            <a:r>
              <a:rPr lang="zh-CN" altLang="en-US" dirty="0"/>
              <a:t>以纵向分割为基础，在此基础上添加横向</a:t>
            </a:r>
            <a:r>
              <a:rPr lang="zh-CN" altLang="en-US" dirty="0" smtClean="0"/>
              <a:t>分割</a:t>
            </a:r>
            <a:endParaRPr lang="zh-CN" altLang="en-US"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5856" y="1844824"/>
            <a:ext cx="5628117" cy="4221088"/>
          </a:xfrm>
          <a:prstGeom prst="rect">
            <a:avLst/>
          </a:prstGeom>
        </p:spPr>
      </p:pic>
    </p:spTree>
    <p:extLst>
      <p:ext uri="{BB962C8B-B14F-4D97-AF65-F5344CB8AC3E}">
        <p14:creationId xmlns:p14="http://schemas.microsoft.com/office/powerpoint/2010/main" val="229829054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p:txBody>
          <a:bodyPr/>
          <a:lstStyle/>
          <a:p>
            <a:r>
              <a:rPr lang="zh-CN" altLang="en-US"/>
              <a:t>横向－纵向混合型的格式</a:t>
            </a:r>
          </a:p>
        </p:txBody>
      </p:sp>
      <p:sp>
        <p:nvSpPr>
          <p:cNvPr id="309251" name="Rectangle 3"/>
          <p:cNvSpPr>
            <a:spLocks noGrp="1" noChangeArrowheads="1"/>
          </p:cNvSpPr>
          <p:nvPr>
            <p:ph type="body" idx="1"/>
          </p:nvPr>
        </p:nvSpPr>
        <p:spPr/>
        <p:txBody>
          <a:bodyPr/>
          <a:lstStyle/>
          <a:p>
            <a:r>
              <a:rPr lang="zh-CN" altLang="en-US"/>
              <a:t>通常上端设置网站标志、主菜单、有用菜单，在最下端设置版权申明或有用菜单的也很多</a:t>
            </a:r>
          </a:p>
          <a:p>
            <a:endParaRPr lang="zh-CN" altLang="en-US"/>
          </a:p>
          <a:p>
            <a:r>
              <a:rPr lang="zh-CN" altLang="en-US"/>
              <a:t>还需要在中间纵向分割领域的左侧设置子菜单，在右侧设置主要内容</a:t>
            </a:r>
          </a:p>
        </p:txBody>
      </p:sp>
    </p:spTree>
    <p:extLst>
      <p:ext uri="{BB962C8B-B14F-4D97-AF65-F5344CB8AC3E}">
        <p14:creationId xmlns:p14="http://schemas.microsoft.com/office/powerpoint/2010/main" val="15945270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分层</a:t>
            </a:r>
          </a:p>
        </p:txBody>
      </p:sp>
      <p:sp>
        <p:nvSpPr>
          <p:cNvPr id="5" name="内容占位符 4"/>
          <p:cNvSpPr>
            <a:spLocks noGrp="1"/>
          </p:cNvSpPr>
          <p:nvPr>
            <p:ph idx="1"/>
          </p:nvPr>
        </p:nvSpPr>
        <p:spPr/>
        <p:txBody>
          <a:bodyPr/>
          <a:lstStyle/>
          <a:p>
            <a:r>
              <a:rPr lang="zh-CN" altLang="en-US" dirty="0" smtClean="0"/>
              <a:t>好处</a:t>
            </a:r>
            <a:endParaRPr lang="en-US" altLang="zh-CN" dirty="0" smtClean="0"/>
          </a:p>
          <a:p>
            <a:pPr lvl="1"/>
            <a:r>
              <a:rPr lang="zh-CN" altLang="en-US" dirty="0" smtClean="0"/>
              <a:t>可维护性更强，更能应对变更</a:t>
            </a:r>
            <a:endParaRPr lang="en-US" altLang="zh-CN" dirty="0" smtClean="0"/>
          </a:p>
          <a:p>
            <a:pPr lvl="1"/>
            <a:r>
              <a:rPr lang="zh-CN" altLang="en-US" dirty="0" smtClean="0"/>
              <a:t>可靠性更好</a:t>
            </a:r>
            <a:endParaRPr lang="en-US" altLang="zh-CN" dirty="0" smtClean="0"/>
          </a:p>
          <a:p>
            <a:pPr lvl="1"/>
            <a:r>
              <a:rPr lang="zh-CN" altLang="en-US" dirty="0" smtClean="0"/>
              <a:t>可复用性更好</a:t>
            </a:r>
            <a:endParaRPr lang="en-US" altLang="zh-CN" dirty="0" smtClean="0"/>
          </a:p>
          <a:p>
            <a:r>
              <a:rPr lang="zh-CN" altLang="en-US" dirty="0" smtClean="0"/>
              <a:t>坏处</a:t>
            </a:r>
            <a:endParaRPr lang="en-US" altLang="zh-CN" dirty="0" smtClean="0"/>
          </a:p>
          <a:p>
            <a:pPr lvl="1"/>
            <a:r>
              <a:rPr lang="zh-CN" altLang="en-US" dirty="0"/>
              <a:t>降低</a:t>
            </a:r>
            <a:r>
              <a:rPr lang="zh-CN" altLang="en-US" dirty="0" smtClean="0"/>
              <a:t>了代码及项目架构的可理解性</a:t>
            </a:r>
            <a:endParaRPr lang="en-US" altLang="zh-CN" dirty="0" smtClean="0"/>
          </a:p>
          <a:p>
            <a:pPr lvl="1"/>
            <a:r>
              <a:rPr lang="zh-CN" altLang="en-US" dirty="0" smtClean="0"/>
              <a:t>降低了代码的执行效率</a:t>
            </a:r>
            <a:endParaRPr lang="zh-CN" altLang="en-US" dirty="0"/>
          </a:p>
        </p:txBody>
      </p:sp>
    </p:spTree>
    <p:extLst>
      <p:ext uri="{BB962C8B-B14F-4D97-AF65-F5344CB8AC3E}">
        <p14:creationId xmlns:p14="http://schemas.microsoft.com/office/powerpoint/2010/main" val="16622582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lstStyle/>
          <a:p>
            <a:r>
              <a:rPr lang="zh-CN" altLang="en-US" dirty="0"/>
              <a:t>布局与网格</a:t>
            </a:r>
          </a:p>
        </p:txBody>
      </p:sp>
      <p:sp>
        <p:nvSpPr>
          <p:cNvPr id="310275" name="Rectangle 3"/>
          <p:cNvSpPr>
            <a:spLocks noGrp="1" noChangeArrowheads="1"/>
          </p:cNvSpPr>
          <p:nvPr>
            <p:ph type="body" idx="1"/>
          </p:nvPr>
        </p:nvSpPr>
        <p:spPr/>
        <p:txBody>
          <a:bodyPr/>
          <a:lstStyle/>
          <a:p>
            <a:pPr>
              <a:lnSpc>
                <a:spcPct val="90000"/>
              </a:lnSpc>
            </a:pPr>
            <a:r>
              <a:rPr lang="zh-CN" altLang="en-US" dirty="0"/>
              <a:t>网格（</a:t>
            </a:r>
            <a:r>
              <a:rPr lang="en-US" altLang="zh-CN" dirty="0"/>
              <a:t>Grid</a:t>
            </a:r>
            <a:r>
              <a:rPr lang="zh-CN" altLang="en-US" dirty="0"/>
              <a:t>）是网页布局的主要设计手法之一，所谓网格就是格子的意思。</a:t>
            </a:r>
          </a:p>
          <a:p>
            <a:pPr>
              <a:lnSpc>
                <a:spcPct val="90000"/>
              </a:lnSpc>
            </a:pPr>
            <a:r>
              <a:rPr lang="zh-CN" altLang="en-US" dirty="0"/>
              <a:t>所谓网格结构，就是运用垂线和水平线分割空间，并运用于设计的方法。</a:t>
            </a:r>
          </a:p>
          <a:p>
            <a:pPr>
              <a:lnSpc>
                <a:spcPct val="90000"/>
              </a:lnSpc>
            </a:pPr>
            <a:r>
              <a:rPr lang="zh-CN" altLang="en-US" dirty="0"/>
              <a:t>在网页布局设计中使用网格，是把网页用假想各自划分开来，确定基准，按照这个基准安排网页设计的图像、文本等要素</a:t>
            </a:r>
            <a:r>
              <a:rPr lang="zh-CN" altLang="en-US" dirty="0" smtClean="0"/>
              <a:t>。</a:t>
            </a:r>
            <a:endParaRPr lang="zh-CN" altLang="en-US" dirty="0"/>
          </a:p>
        </p:txBody>
      </p:sp>
    </p:spTree>
    <p:extLst>
      <p:ext uri="{BB962C8B-B14F-4D97-AF65-F5344CB8AC3E}">
        <p14:creationId xmlns:p14="http://schemas.microsoft.com/office/powerpoint/2010/main" val="420204147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布局与网格</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1556792"/>
            <a:ext cx="6408712" cy="4806534"/>
          </a:xfrm>
        </p:spPr>
      </p:pic>
    </p:spTree>
    <p:extLst>
      <p:ext uri="{BB962C8B-B14F-4D97-AF65-F5344CB8AC3E}">
        <p14:creationId xmlns:p14="http://schemas.microsoft.com/office/powerpoint/2010/main" val="32444458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p:txBody>
          <a:bodyPr/>
          <a:lstStyle/>
          <a:p>
            <a:r>
              <a:rPr lang="zh-CN" altLang="en-US"/>
              <a:t>布局与留白</a:t>
            </a:r>
          </a:p>
        </p:txBody>
      </p:sp>
      <p:sp>
        <p:nvSpPr>
          <p:cNvPr id="312323" name="Rectangle 3"/>
          <p:cNvSpPr>
            <a:spLocks noGrp="1" noChangeArrowheads="1"/>
          </p:cNvSpPr>
          <p:nvPr>
            <p:ph type="body" idx="1"/>
          </p:nvPr>
        </p:nvSpPr>
        <p:spPr>
          <a:xfrm>
            <a:off x="838200" y="1905000"/>
            <a:ext cx="2797696" cy="4114800"/>
          </a:xfrm>
        </p:spPr>
        <p:txBody>
          <a:bodyPr/>
          <a:lstStyle/>
          <a:p>
            <a:r>
              <a:rPr lang="zh-CN" altLang="en-US" dirty="0"/>
              <a:t>在考虑具体细小画面构成时，不能将所有空间都占满，如果在各个部分之间留有适当的空隙，组织起来较容易，看起来也较美观。</a:t>
            </a:r>
          </a:p>
          <a:p>
            <a:endParaRPr lang="zh-CN" altLang="en-US" dirty="0"/>
          </a:p>
          <a:p>
            <a:endParaRPr lang="en-US" altLang="zh-CN"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1340768"/>
            <a:ext cx="5328592" cy="4871668"/>
          </a:xfrm>
          <a:prstGeom prst="rect">
            <a:avLst/>
          </a:prstGeom>
        </p:spPr>
      </p:pic>
    </p:spTree>
    <p:extLst>
      <p:ext uri="{BB962C8B-B14F-4D97-AF65-F5344CB8AC3E}">
        <p14:creationId xmlns:p14="http://schemas.microsoft.com/office/powerpoint/2010/main" val="273326933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现代版式研究</a:t>
            </a:r>
            <a:endParaRPr lang="zh-CN" altLang="en-US" dirty="0"/>
          </a:p>
        </p:txBody>
      </p:sp>
      <p:sp>
        <p:nvSpPr>
          <p:cNvPr id="3" name="内容占位符 2"/>
          <p:cNvSpPr>
            <a:spLocks noGrp="1"/>
          </p:cNvSpPr>
          <p:nvPr>
            <p:ph idx="1"/>
          </p:nvPr>
        </p:nvSpPr>
        <p:spPr/>
        <p:txBody>
          <a:bodyPr/>
          <a:lstStyle/>
          <a:p>
            <a:r>
              <a:rPr lang="zh-CN" altLang="en-US" dirty="0" smtClean="0"/>
              <a:t>现代版式研究中更多地借鉴设计模式的思想，希望能在不同层面找到可以复用的最佳版式设计</a:t>
            </a:r>
            <a:endParaRPr lang="en-US" altLang="zh-CN" dirty="0" smtClean="0"/>
          </a:p>
          <a:p>
            <a:pPr lvl="1"/>
            <a:r>
              <a:rPr lang="zh-CN" altLang="en-US" dirty="0" smtClean="0"/>
              <a:t>交互设计框架</a:t>
            </a:r>
            <a:endParaRPr lang="en-US" altLang="zh-CN" dirty="0" smtClean="0"/>
          </a:p>
          <a:p>
            <a:pPr lvl="1"/>
            <a:r>
              <a:rPr lang="zh-CN" altLang="en-US" dirty="0" smtClean="0"/>
              <a:t>设计模式</a:t>
            </a:r>
            <a:endParaRPr lang="en-US" altLang="zh-CN" dirty="0" smtClean="0"/>
          </a:p>
          <a:p>
            <a:pPr lvl="1"/>
            <a:r>
              <a:rPr lang="zh-CN" altLang="en-US" dirty="0" smtClean="0"/>
              <a:t>组件</a:t>
            </a:r>
            <a:endParaRPr lang="en-US" altLang="zh-CN" dirty="0" smtClean="0"/>
          </a:p>
          <a:p>
            <a:pPr lvl="1"/>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3068960"/>
            <a:ext cx="5049837" cy="369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844253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标准页面结构</a:t>
            </a:r>
            <a:endParaRPr lang="zh-CN"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089" y="1628800"/>
            <a:ext cx="7322077"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317306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页面模板</a:t>
            </a:r>
            <a:endParaRPr lang="zh-CN"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671637"/>
            <a:ext cx="7704968" cy="40616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335839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页面模板</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132856"/>
            <a:ext cx="8187712"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834805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一些新的设计趋势</a:t>
            </a:r>
            <a:endParaRPr lang="zh-CN" altLang="en-US" dirty="0"/>
          </a:p>
        </p:txBody>
      </p:sp>
      <p:sp>
        <p:nvSpPr>
          <p:cNvPr id="3" name="内容占位符 2"/>
          <p:cNvSpPr>
            <a:spLocks noGrp="1"/>
          </p:cNvSpPr>
          <p:nvPr>
            <p:ph idx="1"/>
          </p:nvPr>
        </p:nvSpPr>
        <p:spPr/>
        <p:txBody>
          <a:bodyPr/>
          <a:lstStyle/>
          <a:p>
            <a:r>
              <a:rPr lang="zh-CN" altLang="en-US" dirty="0" smtClean="0"/>
              <a:t>扁平化</a:t>
            </a:r>
            <a:endParaRPr lang="en-US" altLang="zh-CN" dirty="0" smtClean="0"/>
          </a:p>
          <a:p>
            <a:r>
              <a:rPr lang="zh-CN" altLang="en-US" dirty="0" smtClean="0"/>
              <a:t>大图片</a:t>
            </a:r>
            <a:endParaRPr lang="en-US" altLang="zh-CN" dirty="0" smtClean="0"/>
          </a:p>
          <a:p>
            <a:r>
              <a:rPr lang="zh-CN" altLang="en-US" dirty="0" smtClean="0"/>
              <a:t>更多空白</a:t>
            </a:r>
            <a:endParaRPr lang="en-US" altLang="zh-CN" dirty="0" smtClean="0"/>
          </a:p>
          <a:p>
            <a:r>
              <a:rPr lang="zh-CN" altLang="en-US" dirty="0" smtClean="0"/>
              <a:t>平静的配色方案</a:t>
            </a:r>
            <a:endParaRPr lang="en-US" altLang="zh-CN" dirty="0" smtClean="0"/>
          </a:p>
          <a:p>
            <a:r>
              <a:rPr lang="zh-CN" altLang="en-US" dirty="0"/>
              <a:t>响应</a:t>
            </a:r>
            <a:r>
              <a:rPr lang="zh-CN" altLang="en-US" dirty="0" smtClean="0"/>
              <a:t>式设计</a:t>
            </a:r>
            <a:endParaRPr lang="en-US" altLang="zh-CN" dirty="0" smtClean="0"/>
          </a:p>
          <a:p>
            <a:r>
              <a:rPr lang="en-US" altLang="zh-CN" dirty="0"/>
              <a:t>……</a:t>
            </a:r>
            <a:endParaRPr lang="zh-CN" alt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2818" y="692696"/>
            <a:ext cx="3073366"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2818" y="3573016"/>
            <a:ext cx="3073366" cy="2104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864" y="4077072"/>
            <a:ext cx="3368824" cy="2299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694515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信息架构</a:t>
            </a:r>
            <a:endParaRPr lang="en-US" altLang="zh-CN" dirty="0"/>
          </a:p>
        </p:txBody>
      </p:sp>
    </p:spTree>
    <p:extLst>
      <p:ext uri="{BB962C8B-B14F-4D97-AF65-F5344CB8AC3E}">
        <p14:creationId xmlns:p14="http://schemas.microsoft.com/office/powerpoint/2010/main" val="387979345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信息架构定义</a:t>
            </a:r>
            <a:endParaRPr lang="zh-CN" altLang="en-US" dirty="0"/>
          </a:p>
        </p:txBody>
      </p:sp>
      <p:sp>
        <p:nvSpPr>
          <p:cNvPr id="3" name="内容占位符 2"/>
          <p:cNvSpPr>
            <a:spLocks noGrp="1"/>
          </p:cNvSpPr>
          <p:nvPr>
            <p:ph idx="1"/>
          </p:nvPr>
        </p:nvSpPr>
        <p:spPr/>
        <p:txBody>
          <a:bodyPr/>
          <a:lstStyle/>
          <a:p>
            <a:r>
              <a:rPr lang="en-US" altLang="zh-CN" dirty="0"/>
              <a:t>Information </a:t>
            </a:r>
            <a:r>
              <a:rPr lang="en-US" altLang="zh-CN" dirty="0" smtClean="0"/>
              <a:t>Architecture</a:t>
            </a:r>
            <a:endParaRPr lang="en-US" altLang="zh-CN" dirty="0"/>
          </a:p>
          <a:p>
            <a:r>
              <a:rPr lang="zh-CN" altLang="en-US" dirty="0" smtClean="0"/>
              <a:t>共享信息环境的结构化设计</a:t>
            </a:r>
            <a:endParaRPr lang="en-US" altLang="zh-CN" dirty="0" smtClean="0"/>
          </a:p>
          <a:p>
            <a:r>
              <a:rPr lang="zh-CN" altLang="en-US" dirty="0" smtClean="0"/>
              <a:t>网站和企业的组织系统、标签系统、搜索系统和导航系统的组合</a:t>
            </a:r>
            <a:endParaRPr lang="en-US" altLang="zh-CN" dirty="0" smtClean="0"/>
          </a:p>
          <a:p>
            <a:r>
              <a:rPr lang="zh-CN" altLang="en-US" dirty="0" smtClean="0"/>
              <a:t>创建信息产品和体验的艺术和科学，以提供可用性和可</a:t>
            </a:r>
            <a:r>
              <a:rPr lang="zh-CN" altLang="en-US" smtClean="0"/>
              <a:t>寻</a:t>
            </a:r>
            <a:r>
              <a:rPr lang="zh-CN" altLang="en-US" smtClean="0"/>
              <a:t>性（可搜索性）</a:t>
            </a:r>
            <a:endParaRPr lang="en-US" altLang="zh-CN" dirty="0" smtClean="0"/>
          </a:p>
          <a:p>
            <a:r>
              <a:rPr lang="zh-CN" altLang="en-US" dirty="0"/>
              <a:t>一</a:t>
            </a:r>
            <a:r>
              <a:rPr lang="zh-CN" altLang="en-US" dirty="0" smtClean="0"/>
              <a:t>种新兴的实践性学科群体，目的是将设计和建筑学的原理带入数字领域中</a:t>
            </a:r>
            <a:endParaRPr lang="zh-CN" altLang="en-US" dirty="0"/>
          </a:p>
        </p:txBody>
      </p:sp>
    </p:spTree>
    <p:extLst>
      <p:ext uri="{BB962C8B-B14F-4D97-AF65-F5344CB8AC3E}">
        <p14:creationId xmlns:p14="http://schemas.microsoft.com/office/powerpoint/2010/main" val="23866702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典型的软件分层</a:t>
            </a:r>
            <a:endParaRPr lang="zh-CN" altLang="en-US" dirty="0"/>
          </a:p>
        </p:txBody>
      </p:sp>
      <p:pic>
        <p:nvPicPr>
          <p:cNvPr id="5" name="内容占位符 4"/>
          <p:cNvPicPr>
            <a:picLocks noGrp="1" noChangeAspect="1"/>
          </p:cNvPicPr>
          <p:nvPr>
            <p:ph idx="1"/>
          </p:nvPr>
        </p:nvPicPr>
        <p:blipFill>
          <a:blip r:embed="rId2"/>
          <a:stretch>
            <a:fillRect/>
          </a:stretch>
        </p:blipFill>
        <p:spPr>
          <a:xfrm>
            <a:off x="838200" y="2483828"/>
            <a:ext cx="7772400" cy="2957144"/>
          </a:xfrm>
          <a:prstGeom prst="rect">
            <a:avLst/>
          </a:prstGeom>
        </p:spPr>
      </p:pic>
    </p:spTree>
    <p:extLst>
      <p:ext uri="{BB962C8B-B14F-4D97-AF65-F5344CB8AC3E}">
        <p14:creationId xmlns:p14="http://schemas.microsoft.com/office/powerpoint/2010/main" val="22677633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信息架构定义</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628800"/>
            <a:ext cx="6336704" cy="5059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156945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信息架构组件</a:t>
            </a:r>
            <a:endParaRPr lang="zh-CN" altLang="en-US" dirty="0"/>
          </a:p>
        </p:txBody>
      </p:sp>
      <p:sp>
        <p:nvSpPr>
          <p:cNvPr id="3" name="内容占位符 2"/>
          <p:cNvSpPr>
            <a:spLocks noGrp="1"/>
          </p:cNvSpPr>
          <p:nvPr>
            <p:ph sz="half" idx="1"/>
          </p:nvPr>
        </p:nvSpPr>
        <p:spPr/>
        <p:txBody>
          <a:bodyPr/>
          <a:lstStyle/>
          <a:p>
            <a:r>
              <a:rPr lang="zh-CN" altLang="en-US" dirty="0" smtClean="0"/>
              <a:t>组织系统</a:t>
            </a:r>
            <a:endParaRPr lang="en-US" altLang="zh-CN" dirty="0" smtClean="0"/>
          </a:p>
          <a:p>
            <a:endParaRPr lang="en-US" altLang="zh-CN" dirty="0" smtClean="0"/>
          </a:p>
          <a:p>
            <a:r>
              <a:rPr lang="zh-CN" altLang="en-US" dirty="0" smtClean="0"/>
              <a:t>导航系统</a:t>
            </a:r>
            <a:endParaRPr lang="en-US" altLang="zh-CN" dirty="0" smtClean="0"/>
          </a:p>
          <a:p>
            <a:endParaRPr lang="en-US" altLang="zh-CN" dirty="0" smtClean="0"/>
          </a:p>
          <a:p>
            <a:r>
              <a:rPr lang="zh-CN" altLang="en-US" dirty="0" smtClean="0"/>
              <a:t>搜索系统</a:t>
            </a:r>
            <a:endParaRPr lang="en-US" altLang="zh-CN" dirty="0" smtClean="0"/>
          </a:p>
          <a:p>
            <a:endParaRPr lang="en-US" altLang="zh-CN" dirty="0" smtClean="0"/>
          </a:p>
          <a:p>
            <a:r>
              <a:rPr lang="zh-CN" altLang="en-US" dirty="0" smtClean="0"/>
              <a:t>标签系统</a:t>
            </a:r>
            <a:endParaRPr lang="zh-CN" altLang="en-US" dirty="0"/>
          </a:p>
        </p:txBody>
      </p:sp>
      <p:sp>
        <p:nvSpPr>
          <p:cNvPr id="4" name="内容占位符 3"/>
          <p:cNvSpPr>
            <a:spLocks noGrp="1"/>
          </p:cNvSpPr>
          <p:nvPr>
            <p:ph sz="half" idx="2"/>
          </p:nvPr>
        </p:nvSpPr>
        <p:spPr/>
        <p:txBody>
          <a:bodyPr/>
          <a:lstStyle/>
          <a:p>
            <a:endParaRPr lang="zh-CN" altLang="en-US" dirty="0"/>
          </a:p>
        </p:txBody>
      </p:sp>
    </p:spTree>
    <p:extLst>
      <p:ext uri="{BB962C8B-B14F-4D97-AF65-F5344CB8AC3E}">
        <p14:creationId xmlns:p14="http://schemas.microsoft.com/office/powerpoint/2010/main" val="239012243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信息架构组件</a:t>
            </a:r>
          </a:p>
        </p:txBody>
      </p:sp>
      <p:sp>
        <p:nvSpPr>
          <p:cNvPr id="3" name="内容占位符 2"/>
          <p:cNvSpPr>
            <a:spLocks noGrp="1"/>
          </p:cNvSpPr>
          <p:nvPr>
            <p:ph sz="half" idx="1"/>
          </p:nvPr>
        </p:nvSpPr>
        <p:spPr/>
        <p:txBody>
          <a:bodyPr/>
          <a:lstStyle/>
          <a:p>
            <a:r>
              <a:rPr lang="zh-CN" altLang="en-US" dirty="0" smtClean="0"/>
              <a:t>浏览帮手</a:t>
            </a:r>
            <a:endParaRPr lang="en-US" altLang="zh-CN" dirty="0" smtClean="0"/>
          </a:p>
          <a:p>
            <a:pPr lvl="1"/>
            <a:r>
              <a:rPr lang="zh-CN" altLang="en-US" dirty="0" smtClean="0"/>
              <a:t>组织系统</a:t>
            </a:r>
            <a:endParaRPr lang="en-US" altLang="zh-CN" dirty="0" smtClean="0"/>
          </a:p>
          <a:p>
            <a:pPr lvl="1"/>
            <a:r>
              <a:rPr lang="zh-CN" altLang="en-US" dirty="0"/>
              <a:t>全</a:t>
            </a:r>
            <a:r>
              <a:rPr lang="zh-CN" altLang="en-US" dirty="0" smtClean="0"/>
              <a:t>站导航系统</a:t>
            </a:r>
            <a:endParaRPr lang="en-US" altLang="zh-CN" dirty="0" smtClean="0"/>
          </a:p>
          <a:p>
            <a:pPr lvl="1"/>
            <a:r>
              <a:rPr lang="zh-CN" altLang="en-US" dirty="0" smtClean="0"/>
              <a:t>区域导航系统</a:t>
            </a:r>
            <a:endParaRPr lang="en-US" altLang="zh-CN" dirty="0" smtClean="0"/>
          </a:p>
          <a:p>
            <a:pPr lvl="1"/>
            <a:r>
              <a:rPr lang="zh-CN" altLang="en-US" dirty="0"/>
              <a:t>情景</a:t>
            </a:r>
            <a:r>
              <a:rPr lang="zh-CN" altLang="en-US" dirty="0" smtClean="0"/>
              <a:t>式导航系统</a:t>
            </a:r>
            <a:endParaRPr lang="en-US" altLang="zh-CN" dirty="0" smtClean="0"/>
          </a:p>
          <a:p>
            <a:pPr lvl="1"/>
            <a:r>
              <a:rPr lang="zh-CN" altLang="en-US" dirty="0" smtClean="0"/>
              <a:t>网站地图</a:t>
            </a:r>
            <a:r>
              <a:rPr lang="en-US" altLang="zh-CN" dirty="0" smtClean="0"/>
              <a:t>/</a:t>
            </a:r>
            <a:r>
              <a:rPr lang="zh-CN" altLang="en-US" dirty="0" smtClean="0"/>
              <a:t>目录</a:t>
            </a:r>
            <a:endParaRPr lang="en-US" altLang="zh-CN" dirty="0" smtClean="0"/>
          </a:p>
          <a:p>
            <a:pPr lvl="1"/>
            <a:r>
              <a:rPr lang="zh-CN" altLang="en-US" dirty="0" smtClean="0"/>
              <a:t>网站索引</a:t>
            </a:r>
            <a:endParaRPr lang="en-US" altLang="zh-CN" dirty="0" smtClean="0"/>
          </a:p>
          <a:p>
            <a:pPr lvl="1"/>
            <a:r>
              <a:rPr lang="zh-CN" altLang="en-US" dirty="0" smtClean="0"/>
              <a:t>网站指南</a:t>
            </a:r>
            <a:endParaRPr lang="en-US" altLang="zh-CN" dirty="0" smtClean="0"/>
          </a:p>
          <a:p>
            <a:pPr lvl="1"/>
            <a:r>
              <a:rPr lang="zh-CN" altLang="en-US" dirty="0" smtClean="0"/>
              <a:t>网站向导</a:t>
            </a:r>
            <a:endParaRPr lang="zh-CN" altLang="en-US" dirty="0"/>
          </a:p>
        </p:txBody>
      </p:sp>
      <p:sp>
        <p:nvSpPr>
          <p:cNvPr id="4" name="内容占位符 3"/>
          <p:cNvSpPr>
            <a:spLocks noGrp="1"/>
          </p:cNvSpPr>
          <p:nvPr>
            <p:ph sz="half" idx="2"/>
          </p:nvPr>
        </p:nvSpPr>
        <p:spPr/>
        <p:txBody>
          <a:bodyPr/>
          <a:lstStyle/>
          <a:p>
            <a:r>
              <a:rPr lang="zh-CN" altLang="en-US" dirty="0" smtClean="0"/>
              <a:t>搜索帮手</a:t>
            </a:r>
            <a:endParaRPr lang="en-US" altLang="zh-CN" dirty="0" smtClean="0"/>
          </a:p>
          <a:p>
            <a:pPr lvl="1"/>
            <a:r>
              <a:rPr lang="zh-CN" altLang="en-US" dirty="0" smtClean="0"/>
              <a:t>搜索界面</a:t>
            </a:r>
            <a:endParaRPr lang="en-US" altLang="zh-CN" dirty="0" smtClean="0"/>
          </a:p>
          <a:p>
            <a:pPr lvl="1"/>
            <a:r>
              <a:rPr lang="zh-CN" altLang="en-US" dirty="0" smtClean="0"/>
              <a:t>查询语言</a:t>
            </a:r>
            <a:endParaRPr lang="en-US" altLang="zh-CN" dirty="0" smtClean="0"/>
          </a:p>
          <a:p>
            <a:pPr lvl="1"/>
            <a:r>
              <a:rPr lang="zh-CN" altLang="en-US" dirty="0" smtClean="0"/>
              <a:t>查询构造器</a:t>
            </a:r>
            <a:endParaRPr lang="en-US" altLang="zh-CN" dirty="0" smtClean="0"/>
          </a:p>
          <a:p>
            <a:pPr lvl="1"/>
            <a:r>
              <a:rPr lang="zh-CN" altLang="en-US" dirty="0" smtClean="0"/>
              <a:t>搜索算法</a:t>
            </a:r>
            <a:endParaRPr lang="en-US" altLang="zh-CN" dirty="0" smtClean="0"/>
          </a:p>
          <a:p>
            <a:pPr lvl="1"/>
            <a:r>
              <a:rPr lang="zh-CN" altLang="en-US" dirty="0" smtClean="0"/>
              <a:t>搜索区域</a:t>
            </a:r>
            <a:endParaRPr lang="en-US" altLang="zh-CN" dirty="0" smtClean="0"/>
          </a:p>
          <a:p>
            <a:pPr lvl="1"/>
            <a:r>
              <a:rPr lang="zh-CN" altLang="en-US" dirty="0" smtClean="0"/>
              <a:t>搜索结果</a:t>
            </a:r>
            <a:endParaRPr lang="zh-CN" altLang="en-US" dirty="0"/>
          </a:p>
        </p:txBody>
      </p:sp>
    </p:spTree>
    <p:extLst>
      <p:ext uri="{BB962C8B-B14F-4D97-AF65-F5344CB8AC3E}">
        <p14:creationId xmlns:p14="http://schemas.microsoft.com/office/powerpoint/2010/main" val="119315686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信息架构组件</a:t>
            </a:r>
          </a:p>
        </p:txBody>
      </p:sp>
      <p:sp>
        <p:nvSpPr>
          <p:cNvPr id="3" name="内容占位符 2"/>
          <p:cNvSpPr>
            <a:spLocks noGrp="1"/>
          </p:cNvSpPr>
          <p:nvPr>
            <p:ph sz="half" idx="1"/>
          </p:nvPr>
        </p:nvSpPr>
        <p:spPr/>
        <p:txBody>
          <a:bodyPr/>
          <a:lstStyle/>
          <a:p>
            <a:r>
              <a:rPr lang="zh-CN" altLang="en-US" dirty="0" smtClean="0"/>
              <a:t>内容和任务</a:t>
            </a:r>
            <a:endParaRPr lang="en-US" altLang="zh-CN" dirty="0" smtClean="0"/>
          </a:p>
          <a:p>
            <a:pPr lvl="1"/>
            <a:r>
              <a:rPr lang="zh-CN" altLang="en-US" dirty="0" smtClean="0"/>
              <a:t>标题</a:t>
            </a:r>
            <a:endParaRPr lang="en-US" altLang="zh-CN" dirty="0" smtClean="0"/>
          </a:p>
          <a:p>
            <a:pPr lvl="1"/>
            <a:r>
              <a:rPr lang="zh-CN" altLang="en-US" dirty="0" smtClean="0"/>
              <a:t>嵌入式链接</a:t>
            </a:r>
            <a:endParaRPr lang="en-US" altLang="zh-CN" dirty="0" smtClean="0"/>
          </a:p>
          <a:p>
            <a:pPr lvl="1"/>
            <a:r>
              <a:rPr lang="zh-CN" altLang="en-US" dirty="0" smtClean="0"/>
              <a:t>嵌入式元数据</a:t>
            </a:r>
            <a:endParaRPr lang="en-US" altLang="zh-CN" dirty="0" smtClean="0"/>
          </a:p>
          <a:p>
            <a:pPr lvl="1"/>
            <a:r>
              <a:rPr lang="zh-CN" altLang="en-US" dirty="0"/>
              <a:t>成</a:t>
            </a:r>
            <a:r>
              <a:rPr lang="zh-CN" altLang="en-US" dirty="0" smtClean="0"/>
              <a:t>块信息</a:t>
            </a:r>
            <a:endParaRPr lang="en-US" altLang="zh-CN" dirty="0" smtClean="0"/>
          </a:p>
          <a:p>
            <a:pPr lvl="1"/>
            <a:r>
              <a:rPr lang="zh-CN" altLang="en-US" dirty="0" smtClean="0"/>
              <a:t>清单</a:t>
            </a:r>
            <a:endParaRPr lang="en-US" altLang="zh-CN" dirty="0" smtClean="0"/>
          </a:p>
          <a:p>
            <a:pPr lvl="1"/>
            <a:r>
              <a:rPr lang="zh-CN" altLang="en-US" dirty="0" smtClean="0"/>
              <a:t>顺序式帮手</a:t>
            </a:r>
            <a:endParaRPr lang="en-US" altLang="zh-CN" dirty="0" smtClean="0"/>
          </a:p>
          <a:p>
            <a:pPr lvl="1"/>
            <a:r>
              <a:rPr lang="zh-CN" altLang="en-US" dirty="0"/>
              <a:t>标识符</a:t>
            </a:r>
          </a:p>
        </p:txBody>
      </p:sp>
      <p:sp>
        <p:nvSpPr>
          <p:cNvPr id="4" name="内容占位符 3"/>
          <p:cNvSpPr>
            <a:spLocks noGrp="1"/>
          </p:cNvSpPr>
          <p:nvPr>
            <p:ph sz="half" idx="2"/>
          </p:nvPr>
        </p:nvSpPr>
        <p:spPr/>
        <p:txBody>
          <a:bodyPr/>
          <a:lstStyle/>
          <a:p>
            <a:r>
              <a:rPr lang="zh-CN" altLang="en-US" dirty="0" smtClean="0"/>
              <a:t>“隐藏的”组件</a:t>
            </a:r>
            <a:endParaRPr lang="en-US" altLang="zh-CN" dirty="0" smtClean="0"/>
          </a:p>
          <a:p>
            <a:pPr lvl="1"/>
            <a:r>
              <a:rPr lang="zh-CN" altLang="en-US" dirty="0"/>
              <a:t>受</a:t>
            </a:r>
            <a:r>
              <a:rPr lang="zh-CN" altLang="en-US" dirty="0" smtClean="0"/>
              <a:t>控词表和叙词表</a:t>
            </a:r>
            <a:endParaRPr lang="en-US" altLang="zh-CN" dirty="0" smtClean="0"/>
          </a:p>
          <a:p>
            <a:pPr lvl="1"/>
            <a:r>
              <a:rPr lang="zh-CN" altLang="en-US" dirty="0" smtClean="0"/>
              <a:t>搜索算法</a:t>
            </a:r>
            <a:endParaRPr lang="en-US" altLang="zh-CN" dirty="0" smtClean="0"/>
          </a:p>
          <a:p>
            <a:pPr lvl="1"/>
            <a:r>
              <a:rPr lang="zh-CN" altLang="en-US" dirty="0" smtClean="0"/>
              <a:t>最佳猜测</a:t>
            </a:r>
            <a:endParaRPr lang="zh-CN" altLang="en-US" dirty="0"/>
          </a:p>
        </p:txBody>
      </p:sp>
    </p:spTree>
    <p:extLst>
      <p:ext uri="{BB962C8B-B14F-4D97-AF65-F5344CB8AC3E}">
        <p14:creationId xmlns:p14="http://schemas.microsoft.com/office/powerpoint/2010/main" val="291418243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信息架构组件</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556792"/>
            <a:ext cx="6308725" cy="515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915711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信息架构成果</a:t>
            </a:r>
            <a:endParaRPr lang="zh-CN" altLang="en-US" dirty="0"/>
          </a:p>
        </p:txBody>
      </p:sp>
      <p:sp>
        <p:nvSpPr>
          <p:cNvPr id="3" name="内容占位符 2"/>
          <p:cNvSpPr>
            <a:spLocks noGrp="1"/>
          </p:cNvSpPr>
          <p:nvPr>
            <p:ph idx="1"/>
          </p:nvPr>
        </p:nvSpPr>
        <p:spPr/>
        <p:txBody>
          <a:bodyPr/>
          <a:lstStyle/>
          <a:p>
            <a:r>
              <a:rPr lang="zh-CN" altLang="en-US" dirty="0" smtClean="0"/>
              <a:t>网站蓝图</a:t>
            </a:r>
            <a:endParaRPr lang="en-US" altLang="zh-CN" dirty="0" smtClean="0"/>
          </a:p>
          <a:p>
            <a:r>
              <a:rPr lang="zh-CN" altLang="en-US" dirty="0"/>
              <a:t>线框</a:t>
            </a:r>
            <a:r>
              <a:rPr lang="zh-CN" altLang="en-US" dirty="0" smtClean="0"/>
              <a:t>图</a:t>
            </a:r>
            <a:endParaRPr lang="en-US" altLang="zh-CN" dirty="0" smtClean="0"/>
          </a:p>
          <a:p>
            <a:r>
              <a:rPr lang="zh-CN" altLang="en-US" dirty="0" smtClean="0"/>
              <a:t>网站导航概念</a:t>
            </a:r>
            <a:endParaRPr lang="en-US" altLang="zh-CN" dirty="0" smtClean="0"/>
          </a:p>
          <a:p>
            <a:r>
              <a:rPr lang="zh-CN" altLang="en-US" dirty="0" smtClean="0"/>
              <a:t>元数据、受控词表和叙词表</a:t>
            </a:r>
            <a:endParaRPr lang="en-US" altLang="zh-CN" dirty="0" smtClean="0"/>
          </a:p>
          <a:p>
            <a:r>
              <a:rPr lang="zh-CN" altLang="en-US" dirty="0" smtClean="0"/>
              <a:t>网站目录架构</a:t>
            </a:r>
            <a:endParaRPr lang="en-US" altLang="zh-CN" dirty="0" smtClean="0"/>
          </a:p>
          <a:p>
            <a:r>
              <a:rPr lang="zh-CN" altLang="en-US" dirty="0" smtClean="0"/>
              <a:t>文档</a:t>
            </a:r>
            <a:r>
              <a:rPr lang="en-US" altLang="zh-CN" dirty="0" smtClean="0"/>
              <a:t>/</a:t>
            </a:r>
            <a:r>
              <a:rPr lang="zh-CN" altLang="en-US" dirty="0" smtClean="0"/>
              <a:t>编码风格指南</a:t>
            </a:r>
            <a:endParaRPr lang="en-US" altLang="zh-CN" dirty="0" smtClean="0"/>
          </a:p>
          <a:p>
            <a:r>
              <a:rPr lang="zh-CN" altLang="en-US" dirty="0" smtClean="0"/>
              <a:t>搜索引擎优化策略</a:t>
            </a:r>
            <a:endParaRPr lang="zh-CN" altLang="en-US" dirty="0"/>
          </a:p>
        </p:txBody>
      </p:sp>
    </p:spTree>
    <p:extLst>
      <p:ext uri="{BB962C8B-B14F-4D97-AF65-F5344CB8AC3E}">
        <p14:creationId xmlns:p14="http://schemas.microsoft.com/office/powerpoint/2010/main" val="112607327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信息架构成果</a:t>
            </a: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558925"/>
            <a:ext cx="7466013" cy="529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29674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组织系统</a:t>
            </a:r>
            <a:endParaRPr lang="zh-CN" altLang="en-US" dirty="0"/>
          </a:p>
        </p:txBody>
      </p:sp>
      <p:sp>
        <p:nvSpPr>
          <p:cNvPr id="3" name="内容占位符 2"/>
          <p:cNvSpPr>
            <a:spLocks noGrp="1"/>
          </p:cNvSpPr>
          <p:nvPr>
            <p:ph sz="half" idx="1"/>
          </p:nvPr>
        </p:nvSpPr>
        <p:spPr/>
        <p:txBody>
          <a:bodyPr/>
          <a:lstStyle/>
          <a:p>
            <a:r>
              <a:rPr lang="zh-CN" altLang="en-US" dirty="0" smtClean="0"/>
              <a:t>组织体系</a:t>
            </a:r>
            <a:endParaRPr lang="en-US" altLang="zh-CN" dirty="0" smtClean="0"/>
          </a:p>
          <a:p>
            <a:pPr lvl="1"/>
            <a:r>
              <a:rPr lang="en-US" altLang="zh-CN" dirty="0"/>
              <a:t>Organization </a:t>
            </a:r>
            <a:r>
              <a:rPr lang="en-US" altLang="zh-CN" dirty="0" smtClean="0"/>
              <a:t>Schemes</a:t>
            </a:r>
          </a:p>
          <a:p>
            <a:pPr lvl="1"/>
            <a:r>
              <a:rPr lang="zh-CN" altLang="en-US" dirty="0"/>
              <a:t>精确</a:t>
            </a:r>
            <a:r>
              <a:rPr lang="zh-CN" altLang="en-US" dirty="0" smtClean="0"/>
              <a:t>型：字母、年份、地理位置</a:t>
            </a:r>
            <a:endParaRPr lang="en-US" altLang="zh-CN" dirty="0" smtClean="0"/>
          </a:p>
          <a:p>
            <a:pPr lvl="1"/>
            <a:r>
              <a:rPr lang="zh-CN" altLang="en-US" dirty="0" smtClean="0"/>
              <a:t>模糊型：主题、任务、用户、隐喻</a:t>
            </a:r>
            <a:endParaRPr lang="en-US" altLang="zh-CN" dirty="0" smtClean="0"/>
          </a:p>
          <a:p>
            <a:pPr lvl="1"/>
            <a:r>
              <a:rPr lang="zh-CN" altLang="en-US" dirty="0" smtClean="0"/>
              <a:t>混合型</a:t>
            </a:r>
            <a:endParaRPr lang="zh-CN" altLang="en-US" dirty="0"/>
          </a:p>
        </p:txBody>
      </p:sp>
      <p:sp>
        <p:nvSpPr>
          <p:cNvPr id="4" name="内容占位符 3"/>
          <p:cNvSpPr>
            <a:spLocks noGrp="1"/>
          </p:cNvSpPr>
          <p:nvPr>
            <p:ph sz="half" idx="2"/>
          </p:nvPr>
        </p:nvSpPr>
        <p:spPr/>
        <p:txBody>
          <a:bodyPr/>
          <a:lstStyle/>
          <a:p>
            <a:r>
              <a:rPr lang="zh-CN" altLang="en-US" dirty="0" smtClean="0"/>
              <a:t>组织结构</a:t>
            </a:r>
            <a:endParaRPr lang="en-US" altLang="zh-CN" dirty="0" smtClean="0"/>
          </a:p>
          <a:p>
            <a:pPr lvl="1"/>
            <a:r>
              <a:rPr lang="en-US" altLang="zh-CN" dirty="0"/>
              <a:t>Organization </a:t>
            </a:r>
            <a:r>
              <a:rPr lang="en-US" altLang="zh-CN" dirty="0" smtClean="0"/>
              <a:t>Structures</a:t>
            </a:r>
          </a:p>
          <a:p>
            <a:pPr lvl="1"/>
            <a:r>
              <a:rPr lang="zh-CN" altLang="en-US" dirty="0"/>
              <a:t>等级</a:t>
            </a:r>
            <a:r>
              <a:rPr lang="zh-CN" altLang="en-US" dirty="0" smtClean="0"/>
              <a:t>式：自上而下</a:t>
            </a:r>
            <a:endParaRPr lang="en-US" altLang="zh-CN" dirty="0" smtClean="0"/>
          </a:p>
          <a:p>
            <a:pPr lvl="1"/>
            <a:r>
              <a:rPr lang="zh-CN" altLang="en-US" dirty="0" smtClean="0"/>
              <a:t>数据库式：自下而上</a:t>
            </a:r>
            <a:endParaRPr lang="en-US" altLang="zh-CN" dirty="0" smtClean="0"/>
          </a:p>
          <a:p>
            <a:pPr lvl="1"/>
            <a:r>
              <a:rPr lang="zh-CN" altLang="en-US" dirty="0"/>
              <a:t>超</a:t>
            </a:r>
            <a:r>
              <a:rPr lang="zh-CN" altLang="en-US" dirty="0" smtClean="0"/>
              <a:t>链接</a:t>
            </a:r>
            <a:endParaRPr lang="en-US" altLang="zh-CN" dirty="0" smtClean="0"/>
          </a:p>
          <a:p>
            <a:pPr lvl="1"/>
            <a:r>
              <a:rPr lang="zh-CN" altLang="en-US" dirty="0" smtClean="0"/>
              <a:t>（大众分类）</a:t>
            </a:r>
            <a:endParaRPr lang="zh-CN" altLang="en-US" dirty="0"/>
          </a:p>
        </p:txBody>
      </p:sp>
    </p:spTree>
    <p:extLst>
      <p:ext uri="{BB962C8B-B14F-4D97-AF65-F5344CB8AC3E}">
        <p14:creationId xmlns:p14="http://schemas.microsoft.com/office/powerpoint/2010/main" val="89824841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元数据和受控词表</a:t>
            </a:r>
            <a:endParaRPr lang="zh-CN" altLang="en-US" dirty="0"/>
          </a:p>
        </p:txBody>
      </p:sp>
      <p:sp>
        <p:nvSpPr>
          <p:cNvPr id="3" name="内容占位符 2"/>
          <p:cNvSpPr>
            <a:spLocks noGrp="1"/>
          </p:cNvSpPr>
          <p:nvPr>
            <p:ph idx="1"/>
          </p:nvPr>
        </p:nvSpPr>
        <p:spPr/>
        <p:txBody>
          <a:bodyPr/>
          <a:lstStyle/>
          <a:p>
            <a:r>
              <a:rPr lang="zh-CN" altLang="en-US" dirty="0" smtClean="0"/>
              <a:t>元数据 </a:t>
            </a:r>
            <a:r>
              <a:rPr lang="en-US" altLang="zh-CN" dirty="0" smtClean="0"/>
              <a:t>Metadata</a:t>
            </a:r>
          </a:p>
          <a:p>
            <a:pPr lvl="1"/>
            <a:r>
              <a:rPr lang="zh-CN" altLang="en-US" dirty="0" smtClean="0"/>
              <a:t>用于定义的数据，能够提供其他被某种应用软件或环境所管理的数据的相关信息或说明</a:t>
            </a:r>
            <a:endParaRPr lang="en-US" altLang="zh-CN" dirty="0" smtClean="0"/>
          </a:p>
          <a:p>
            <a:r>
              <a:rPr lang="zh-CN" altLang="en-US" dirty="0"/>
              <a:t>受</a:t>
            </a:r>
            <a:r>
              <a:rPr lang="zh-CN" altLang="en-US" dirty="0" smtClean="0"/>
              <a:t>控词表 </a:t>
            </a:r>
            <a:r>
              <a:rPr lang="en-US" altLang="zh-CN" dirty="0"/>
              <a:t>Controlled </a:t>
            </a:r>
            <a:r>
              <a:rPr lang="en-US" altLang="zh-CN" dirty="0" smtClean="0"/>
              <a:t>Vocabularies</a:t>
            </a:r>
          </a:p>
          <a:p>
            <a:pPr lvl="1"/>
            <a:r>
              <a:rPr lang="zh-CN" altLang="en-US" dirty="0"/>
              <a:t>一</a:t>
            </a:r>
            <a:r>
              <a:rPr lang="zh-CN" altLang="en-US" dirty="0" smtClean="0"/>
              <a:t>份等价术语清单，按</a:t>
            </a:r>
            <a:r>
              <a:rPr lang="zh-CN" altLang="en-US" b="1" dirty="0" smtClean="0"/>
              <a:t>同义词环圈</a:t>
            </a:r>
            <a:r>
              <a:rPr lang="zh-CN" altLang="en-US" dirty="0" smtClean="0"/>
              <a:t>形式排列</a:t>
            </a:r>
            <a:endParaRPr lang="en-US" altLang="zh-CN" dirty="0" smtClean="0"/>
          </a:p>
          <a:p>
            <a:pPr lvl="1"/>
            <a:r>
              <a:rPr lang="zh-CN" altLang="en-US" dirty="0" smtClean="0"/>
              <a:t>或一份优选术语清单，存储在</a:t>
            </a:r>
            <a:r>
              <a:rPr lang="zh-CN" altLang="en-US" b="1" dirty="0" smtClean="0"/>
              <a:t>规范文档</a:t>
            </a:r>
            <a:r>
              <a:rPr lang="zh-CN" altLang="en-US" dirty="0" smtClean="0"/>
              <a:t>中</a:t>
            </a:r>
            <a:endParaRPr lang="en-US" altLang="zh-CN" dirty="0" smtClean="0"/>
          </a:p>
          <a:p>
            <a:pPr lvl="1"/>
            <a:r>
              <a:rPr lang="zh-CN" altLang="en-US" b="1" dirty="0" smtClean="0"/>
              <a:t>分类体系</a:t>
            </a:r>
            <a:r>
              <a:rPr lang="zh-CN" altLang="en-US" dirty="0" smtClean="0"/>
              <a:t>定义了术语之间的等级关系</a:t>
            </a:r>
            <a:endParaRPr lang="en-US" altLang="zh-CN" dirty="0" smtClean="0"/>
          </a:p>
          <a:p>
            <a:pPr lvl="1"/>
            <a:r>
              <a:rPr lang="zh-CN" altLang="en-US" b="1" dirty="0"/>
              <a:t>叙</a:t>
            </a:r>
            <a:r>
              <a:rPr lang="zh-CN" altLang="en-US" b="1" dirty="0" smtClean="0"/>
              <a:t>词表</a:t>
            </a:r>
            <a:r>
              <a:rPr lang="zh-CN" altLang="en-US" dirty="0" smtClean="0"/>
              <a:t>定义了概念之间关联的模型</a:t>
            </a:r>
            <a:endParaRPr lang="zh-CN" altLang="en-US" dirty="0"/>
          </a:p>
        </p:txBody>
      </p:sp>
    </p:spTree>
    <p:extLst>
      <p:ext uri="{BB962C8B-B14F-4D97-AF65-F5344CB8AC3E}">
        <p14:creationId xmlns:p14="http://schemas.microsoft.com/office/powerpoint/2010/main" val="94673075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元数据和受控词表</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204864"/>
            <a:ext cx="7992888" cy="1825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25142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a:t>
            </a:r>
            <a:r>
              <a:rPr lang="zh-CN" altLang="en-US" dirty="0" smtClean="0"/>
              <a:t>层模型</a:t>
            </a:r>
            <a:endParaRPr lang="zh-CN" altLang="en-US" dirty="0"/>
          </a:p>
        </p:txBody>
      </p:sp>
      <p:pic>
        <p:nvPicPr>
          <p:cNvPr id="4" name="Content Placeholder 4" descr="4071514003.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34054" r="-34054"/>
          <a:stretch>
            <a:fillRect/>
          </a:stretch>
        </p:blipFill>
        <p:spPr>
          <a:xfrm>
            <a:off x="1814962" y="1905000"/>
            <a:ext cx="5818875" cy="4114800"/>
          </a:xfrm>
        </p:spPr>
      </p:pic>
    </p:spTree>
    <p:extLst>
      <p:ext uri="{BB962C8B-B14F-4D97-AF65-F5344CB8AC3E}">
        <p14:creationId xmlns:p14="http://schemas.microsoft.com/office/powerpoint/2010/main" val="299707624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元数据和受控词表</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938143"/>
            <a:ext cx="7772400" cy="404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617506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网站蓝图和图表</a:t>
            </a:r>
            <a:endParaRPr lang="zh-CN" altLang="en-US" dirty="0"/>
          </a:p>
        </p:txBody>
      </p:sp>
      <p:sp>
        <p:nvSpPr>
          <p:cNvPr id="3" name="内容占位符 2"/>
          <p:cNvSpPr>
            <a:spLocks noGrp="1"/>
          </p:cNvSpPr>
          <p:nvPr>
            <p:ph idx="1"/>
          </p:nvPr>
        </p:nvSpPr>
        <p:spPr/>
        <p:txBody>
          <a:bodyPr/>
          <a:lstStyle/>
          <a:p>
            <a:r>
              <a:rPr lang="zh-CN" altLang="en-US" dirty="0" smtClean="0"/>
              <a:t>显示了网页和其他内容间的关系，可以用于塑造各类信息架构组件</a:t>
            </a:r>
            <a:endParaRPr lang="en-US" altLang="zh-CN" dirty="0" smtClean="0"/>
          </a:p>
          <a:p>
            <a:r>
              <a:rPr lang="en-US" altLang="zh-CN" dirty="0" smtClean="0"/>
              <a:t>Jesse James Garrett</a:t>
            </a:r>
            <a:r>
              <a:rPr lang="zh-CN" altLang="en-US" dirty="0" smtClean="0"/>
              <a:t>开发的视觉词汇是类似</a:t>
            </a:r>
            <a:r>
              <a:rPr lang="en-US" altLang="zh-CN" dirty="0" smtClean="0"/>
              <a:t>UML</a:t>
            </a:r>
            <a:r>
              <a:rPr lang="zh-CN" altLang="en-US" dirty="0" smtClean="0"/>
              <a:t>标识的业界惯例</a:t>
            </a:r>
            <a:endParaRPr lang="zh-CN"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4149080"/>
            <a:ext cx="8690621"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43038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线框图</a:t>
            </a:r>
            <a:endParaRPr lang="zh-CN" altLang="en-US" dirty="0"/>
          </a:p>
        </p:txBody>
      </p:sp>
      <p:pic>
        <p:nvPicPr>
          <p:cNvPr id="4098" name="Picture 2" descr="A simple page wireframe diagram that shows the major divisions of the page (header, left, right and center vertical columns, and a footer area, with labels showing how each page area function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15616" y="1844824"/>
            <a:ext cx="7321484"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8413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线框图</a:t>
            </a:r>
          </a:p>
        </p:txBody>
      </p:sp>
      <p:pic>
        <p:nvPicPr>
          <p:cNvPr id="614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55776" y="260648"/>
            <a:ext cx="6324137" cy="6480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478722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线框图</a:t>
            </a:r>
          </a:p>
        </p:txBody>
      </p:sp>
      <p:pic>
        <p:nvPicPr>
          <p:cNvPr id="5122" name="Picture 2" descr="A diagram showing the regions on a page where typical web readers expect to find interface elements, such as home links (upper left), search boxes (upper right or middle left), navigation links (in the header of left columns), or a shopping cart button (in the upper right area of the heade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71799" y="404664"/>
            <a:ext cx="5760641" cy="6264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31549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可维护性</a:t>
            </a:r>
            <a:endParaRPr lang="en-US" altLang="zh-CN" dirty="0"/>
          </a:p>
        </p:txBody>
      </p:sp>
    </p:spTree>
    <p:extLst>
      <p:ext uri="{BB962C8B-B14F-4D97-AF65-F5344CB8AC3E}">
        <p14:creationId xmlns:p14="http://schemas.microsoft.com/office/powerpoint/2010/main" val="58823401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文件和目录结构设计目标</a:t>
            </a:r>
            <a:endParaRPr lang="zh-CN" altLang="en-US" dirty="0"/>
          </a:p>
        </p:txBody>
      </p:sp>
      <p:sp>
        <p:nvSpPr>
          <p:cNvPr id="3" name="内容占位符 2"/>
          <p:cNvSpPr>
            <a:spLocks noGrp="1"/>
          </p:cNvSpPr>
          <p:nvPr>
            <p:ph idx="1"/>
          </p:nvPr>
        </p:nvSpPr>
        <p:spPr/>
        <p:txBody>
          <a:bodyPr/>
          <a:lstStyle/>
          <a:p>
            <a:r>
              <a:rPr lang="zh-CN" altLang="en-US" dirty="0" smtClean="0"/>
              <a:t>理解性</a:t>
            </a:r>
            <a:endParaRPr lang="en-US" altLang="zh-CN" dirty="0" smtClean="0"/>
          </a:p>
          <a:p>
            <a:r>
              <a:rPr lang="zh-CN" altLang="en-US" dirty="0" smtClean="0"/>
              <a:t>灵活性</a:t>
            </a:r>
            <a:endParaRPr lang="en-US" altLang="zh-CN" dirty="0" smtClean="0"/>
          </a:p>
          <a:p>
            <a:r>
              <a:rPr lang="zh-CN" altLang="en-US" dirty="0" smtClean="0"/>
              <a:t>可访问性</a:t>
            </a:r>
            <a:endParaRPr lang="en-US" altLang="zh-CN" dirty="0" smtClean="0"/>
          </a:p>
          <a:p>
            <a:r>
              <a:rPr lang="zh-CN" altLang="en-US" dirty="0" smtClean="0"/>
              <a:t>搜索优化</a:t>
            </a:r>
            <a:endParaRPr lang="en-US" altLang="zh-CN" dirty="0" smtClean="0"/>
          </a:p>
          <a:p>
            <a:r>
              <a:rPr lang="zh-CN" altLang="en-US" dirty="0" smtClean="0"/>
              <a:t>未来的扩张和更改</a:t>
            </a:r>
            <a:endParaRPr lang="zh-CN" altLang="en-US" dirty="0"/>
          </a:p>
        </p:txBody>
      </p:sp>
    </p:spTree>
    <p:extLst>
      <p:ext uri="{BB962C8B-B14F-4D97-AF65-F5344CB8AC3E}">
        <p14:creationId xmlns:p14="http://schemas.microsoft.com/office/powerpoint/2010/main" val="36616580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最佳实践</a:t>
            </a:r>
            <a:endParaRPr lang="zh-CN" altLang="en-US" dirty="0"/>
          </a:p>
        </p:txBody>
      </p:sp>
      <p:sp>
        <p:nvSpPr>
          <p:cNvPr id="3" name="内容占位符 2"/>
          <p:cNvSpPr>
            <a:spLocks noGrp="1"/>
          </p:cNvSpPr>
          <p:nvPr>
            <p:ph idx="1"/>
          </p:nvPr>
        </p:nvSpPr>
        <p:spPr/>
        <p:txBody>
          <a:bodyPr/>
          <a:lstStyle/>
          <a:p>
            <a:r>
              <a:rPr lang="zh-CN" altLang="en-US" dirty="0" smtClean="0"/>
              <a:t>用简明语言命名，使用连字符分割单词</a:t>
            </a:r>
            <a:endParaRPr lang="en-US" altLang="zh-CN" dirty="0" smtClean="0"/>
          </a:p>
          <a:p>
            <a:r>
              <a:rPr lang="zh-CN" altLang="en-US" dirty="0" smtClean="0"/>
              <a:t>尽可能直接地反映可视化网站结构</a:t>
            </a:r>
            <a:endParaRPr lang="en-US" altLang="zh-CN" dirty="0" smtClean="0"/>
          </a:p>
          <a:p>
            <a:r>
              <a:rPr lang="zh-CN" altLang="en-US" dirty="0" smtClean="0"/>
              <a:t>使用包含文件</a:t>
            </a:r>
            <a:endParaRPr lang="en-US" altLang="zh-CN" dirty="0" smtClean="0"/>
          </a:p>
          <a:p>
            <a:pPr lvl="1"/>
            <a:r>
              <a:rPr lang="en-US" altLang="zh-CN" dirty="0" smtClean="0"/>
              <a:t>HTML</a:t>
            </a:r>
            <a:r>
              <a:rPr lang="zh-CN" altLang="en-US" dirty="0"/>
              <a:t>代码</a:t>
            </a:r>
            <a:r>
              <a:rPr lang="zh-CN" altLang="en-US" dirty="0" smtClean="0"/>
              <a:t>块</a:t>
            </a:r>
            <a:endParaRPr lang="en-US" altLang="zh-CN" dirty="0" smtClean="0"/>
          </a:p>
          <a:p>
            <a:pPr lvl="1"/>
            <a:r>
              <a:rPr lang="zh-CN" altLang="en-US" dirty="0"/>
              <a:t>多</a:t>
            </a:r>
            <a:r>
              <a:rPr lang="zh-CN" altLang="en-US" dirty="0" smtClean="0"/>
              <a:t>页共享</a:t>
            </a:r>
            <a:r>
              <a:rPr lang="en-US" altLang="zh-CN" dirty="0" smtClean="0"/>
              <a:t>CSS</a:t>
            </a:r>
          </a:p>
          <a:p>
            <a:r>
              <a:rPr lang="zh-CN" altLang="en-US" dirty="0" smtClean="0"/>
              <a:t>使用</a:t>
            </a:r>
            <a:r>
              <a:rPr lang="en-US" altLang="zh-CN" dirty="0" smtClean="0"/>
              <a:t>CSS</a:t>
            </a:r>
            <a:r>
              <a:rPr lang="zh-CN" altLang="en-US" dirty="0" smtClean="0"/>
              <a:t>皮肤文件</a:t>
            </a:r>
            <a:endParaRPr lang="en-US" altLang="zh-CN" dirty="0" smtClean="0"/>
          </a:p>
        </p:txBody>
      </p:sp>
    </p:spTree>
    <p:extLst>
      <p:ext uri="{BB962C8B-B14F-4D97-AF65-F5344CB8AC3E}">
        <p14:creationId xmlns:p14="http://schemas.microsoft.com/office/powerpoint/2010/main" val="34574387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最佳实践</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556792"/>
            <a:ext cx="7302220" cy="5184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81207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最佳实践</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521668"/>
            <a:ext cx="6667500" cy="521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2857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传统两层式的问题</a:t>
            </a:r>
            <a:endParaRPr lang="zh-CN" altLang="en-US" dirty="0"/>
          </a:p>
        </p:txBody>
      </p:sp>
      <p:pic>
        <p:nvPicPr>
          <p:cNvPr id="4" name="Content Placeholder 3" descr="4071514004.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6244" r="-6244"/>
          <a:stretch>
            <a:fillRect/>
          </a:stretch>
        </p:blipFill>
        <p:spPr>
          <a:xfrm>
            <a:off x="1039416" y="1700808"/>
            <a:ext cx="6912768" cy="4887980"/>
          </a:xfrm>
        </p:spPr>
      </p:pic>
    </p:spTree>
    <p:extLst>
      <p:ext uri="{BB962C8B-B14F-4D97-AF65-F5344CB8AC3E}">
        <p14:creationId xmlns:p14="http://schemas.microsoft.com/office/powerpoint/2010/main" val="12457685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最佳实践</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226886"/>
            <a:ext cx="5332733" cy="6597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02575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最佳实践</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772816"/>
            <a:ext cx="7998874"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200369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最佳实践</a:t>
            </a:r>
          </a:p>
        </p:txBody>
      </p:sp>
      <p:sp>
        <p:nvSpPr>
          <p:cNvPr id="3" name="内容占位符 2"/>
          <p:cNvSpPr>
            <a:spLocks noGrp="1"/>
          </p:cNvSpPr>
          <p:nvPr>
            <p:ph idx="1"/>
          </p:nvPr>
        </p:nvSpPr>
        <p:spPr/>
        <p:txBody>
          <a:bodyPr/>
          <a:lstStyle/>
          <a:p>
            <a:r>
              <a:rPr lang="zh-CN" altLang="en-US" dirty="0"/>
              <a:t>一个文件只包含一个对象</a:t>
            </a:r>
            <a:endParaRPr lang="en-US" altLang="zh-CN" dirty="0"/>
          </a:p>
          <a:p>
            <a:r>
              <a:rPr lang="zh-CN" altLang="en-US" dirty="0"/>
              <a:t>相关文件在同一个目录中</a:t>
            </a:r>
            <a:endParaRPr lang="en-US" altLang="zh-CN" dirty="0"/>
          </a:p>
          <a:p>
            <a:r>
              <a:rPr lang="zh-CN" altLang="en-US" dirty="0"/>
              <a:t>保持第三方代码独立</a:t>
            </a:r>
            <a:endParaRPr lang="en-US" altLang="zh-CN" dirty="0"/>
          </a:p>
          <a:p>
            <a:r>
              <a:rPr lang="zh-CN" altLang="en-US" dirty="0"/>
              <a:t>确定创建位置</a:t>
            </a:r>
            <a:endParaRPr lang="en-US" altLang="zh-CN" dirty="0"/>
          </a:p>
          <a:p>
            <a:r>
              <a:rPr lang="zh-CN" altLang="en-US" dirty="0"/>
              <a:t>保持测试代码的完整性</a:t>
            </a:r>
          </a:p>
          <a:p>
            <a:endParaRPr lang="zh-CN" altLang="en-US" dirty="0"/>
          </a:p>
        </p:txBody>
      </p:sp>
    </p:spTree>
    <p:extLst>
      <p:ext uri="{BB962C8B-B14F-4D97-AF65-F5344CB8AC3E}">
        <p14:creationId xmlns:p14="http://schemas.microsoft.com/office/powerpoint/2010/main" val="12868537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最佳实践</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03848" y="332656"/>
            <a:ext cx="5568921" cy="640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41639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VIII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导航</a:t>
            </a:r>
            <a:endParaRPr lang="en-US" altLang="zh-CN" dirty="0"/>
          </a:p>
        </p:txBody>
      </p:sp>
    </p:spTree>
    <p:extLst>
      <p:ext uri="{BB962C8B-B14F-4D97-AF65-F5344CB8AC3E}">
        <p14:creationId xmlns:p14="http://schemas.microsoft.com/office/powerpoint/2010/main" val="245002282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导航所要解决的问题</a:t>
            </a:r>
            <a:endParaRPr lang="zh-CN" altLang="en-US" dirty="0"/>
          </a:p>
        </p:txBody>
      </p:sp>
      <p:sp>
        <p:nvSpPr>
          <p:cNvPr id="3" name="内容占位符 2"/>
          <p:cNvSpPr>
            <a:spLocks noGrp="1"/>
          </p:cNvSpPr>
          <p:nvPr>
            <p:ph idx="1"/>
          </p:nvPr>
        </p:nvSpPr>
        <p:spPr/>
        <p:txBody>
          <a:bodyPr/>
          <a:lstStyle/>
          <a:p>
            <a:r>
              <a:rPr lang="zh-CN" altLang="en-US" dirty="0" smtClean="0"/>
              <a:t>我在那里</a:t>
            </a:r>
            <a:endParaRPr lang="en-US" altLang="zh-CN" dirty="0" smtClean="0"/>
          </a:p>
          <a:p>
            <a:pPr lvl="1"/>
            <a:r>
              <a:rPr lang="zh-CN" altLang="en-US" dirty="0" smtClean="0"/>
              <a:t>我从那里来的</a:t>
            </a:r>
            <a:endParaRPr lang="en-US" altLang="zh-CN" dirty="0" smtClean="0"/>
          </a:p>
          <a:p>
            <a:r>
              <a:rPr lang="zh-CN" altLang="en-US" dirty="0" smtClean="0"/>
              <a:t>我能去那里</a:t>
            </a:r>
            <a:endParaRPr lang="en-US" altLang="zh-CN" dirty="0" smtClean="0"/>
          </a:p>
          <a:p>
            <a:pPr lvl="1"/>
            <a:r>
              <a:rPr lang="zh-CN" altLang="en-US" dirty="0" smtClean="0"/>
              <a:t>去那里最有用</a:t>
            </a:r>
            <a:endParaRPr lang="en-US" altLang="zh-CN" dirty="0" smtClean="0"/>
          </a:p>
          <a:p>
            <a:r>
              <a:rPr lang="zh-CN" altLang="en-US" dirty="0" smtClean="0"/>
              <a:t>我如何达到那里</a:t>
            </a:r>
            <a:endParaRPr lang="en-US" altLang="zh-CN" dirty="0" smtClean="0"/>
          </a:p>
          <a:p>
            <a:pPr lvl="1"/>
            <a:r>
              <a:rPr lang="zh-CN" altLang="en-US" dirty="0" smtClean="0"/>
              <a:t>是否已到达</a:t>
            </a:r>
            <a:endParaRPr lang="zh-CN" altLang="en-US" dirty="0"/>
          </a:p>
        </p:txBody>
      </p:sp>
    </p:spTree>
    <p:extLst>
      <p:ext uri="{BB962C8B-B14F-4D97-AF65-F5344CB8AC3E}">
        <p14:creationId xmlns:p14="http://schemas.microsoft.com/office/powerpoint/2010/main" val="142963526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导航分类</a:t>
            </a:r>
            <a:endParaRPr lang="zh-CN" altLang="en-US" dirty="0"/>
          </a:p>
        </p:txBody>
      </p:sp>
      <p:sp>
        <p:nvSpPr>
          <p:cNvPr id="3" name="内容占位符 2"/>
          <p:cNvSpPr>
            <a:spLocks noGrp="1"/>
          </p:cNvSpPr>
          <p:nvPr>
            <p:ph idx="1"/>
          </p:nvPr>
        </p:nvSpPr>
        <p:spPr/>
        <p:txBody>
          <a:bodyPr/>
          <a:lstStyle/>
          <a:p>
            <a:r>
              <a:rPr lang="zh-CN" altLang="en-US" dirty="0" smtClean="0"/>
              <a:t>嵌入式导航</a:t>
            </a:r>
            <a:endParaRPr lang="en-US" altLang="zh-CN" dirty="0" smtClean="0"/>
          </a:p>
          <a:p>
            <a:pPr lvl="1"/>
            <a:r>
              <a:rPr lang="zh-CN" altLang="en-US" dirty="0"/>
              <a:t>全</a:t>
            </a:r>
            <a:r>
              <a:rPr lang="zh-CN" altLang="en-US" dirty="0" smtClean="0"/>
              <a:t>站</a:t>
            </a:r>
            <a:endParaRPr lang="en-US" altLang="zh-CN" dirty="0" smtClean="0"/>
          </a:p>
          <a:p>
            <a:pPr lvl="1"/>
            <a:r>
              <a:rPr lang="zh-CN" altLang="en-US" dirty="0" smtClean="0"/>
              <a:t>区域</a:t>
            </a:r>
            <a:endParaRPr lang="en-US" altLang="zh-CN" dirty="0"/>
          </a:p>
          <a:p>
            <a:pPr lvl="1"/>
            <a:r>
              <a:rPr lang="zh-CN" altLang="en-US" dirty="0" smtClean="0"/>
              <a:t>情景式</a:t>
            </a:r>
            <a:endParaRPr lang="en-US" altLang="zh-CN" dirty="0" smtClean="0"/>
          </a:p>
          <a:p>
            <a:r>
              <a:rPr lang="zh-CN" altLang="en-US" dirty="0" smtClean="0"/>
              <a:t>辅助性导航</a:t>
            </a:r>
            <a:endParaRPr lang="en-US" altLang="zh-CN" dirty="0" smtClean="0"/>
          </a:p>
          <a:p>
            <a:pPr lvl="1"/>
            <a:r>
              <a:rPr lang="zh-CN" altLang="en-US" dirty="0" smtClean="0"/>
              <a:t>网站地图</a:t>
            </a:r>
            <a:endParaRPr lang="en-US" altLang="zh-CN" dirty="0" smtClean="0"/>
          </a:p>
          <a:p>
            <a:pPr lvl="1"/>
            <a:r>
              <a:rPr lang="zh-CN" altLang="en-US" dirty="0" smtClean="0"/>
              <a:t>索引</a:t>
            </a:r>
            <a:endParaRPr lang="en-US" altLang="zh-CN" dirty="0"/>
          </a:p>
          <a:p>
            <a:pPr lvl="1"/>
            <a:r>
              <a:rPr lang="zh-CN" altLang="en-US" dirty="0" smtClean="0"/>
              <a:t>指南</a:t>
            </a:r>
            <a:endParaRPr lang="en-US" altLang="zh-CN" dirty="0" smtClean="0"/>
          </a:p>
          <a:p>
            <a:pPr lvl="1"/>
            <a:r>
              <a:rPr lang="zh-CN" altLang="en-US" dirty="0"/>
              <a:t>搜索</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1628800"/>
            <a:ext cx="6065539"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3" y="3703991"/>
            <a:ext cx="6044124" cy="188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915047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导航</a:t>
            </a:r>
            <a:r>
              <a:rPr lang="zh-CN" altLang="en-US" dirty="0"/>
              <a:t>元素</a:t>
            </a:r>
          </a:p>
        </p:txBody>
      </p:sp>
      <p:sp>
        <p:nvSpPr>
          <p:cNvPr id="3" name="内容占位符 2"/>
          <p:cNvSpPr>
            <a:spLocks noGrp="1"/>
          </p:cNvSpPr>
          <p:nvPr>
            <p:ph sz="half" idx="1"/>
          </p:nvPr>
        </p:nvSpPr>
        <p:spPr/>
        <p:txBody>
          <a:bodyPr/>
          <a:lstStyle/>
          <a:p>
            <a:r>
              <a:rPr lang="zh-CN" altLang="en-US" dirty="0" smtClean="0"/>
              <a:t>内容分类</a:t>
            </a:r>
            <a:endParaRPr lang="en-US" altLang="zh-CN" dirty="0" smtClean="0"/>
          </a:p>
          <a:p>
            <a:pPr lvl="1"/>
            <a:r>
              <a:rPr lang="zh-CN" altLang="en-US" dirty="0" smtClean="0"/>
              <a:t>标签（全局）</a:t>
            </a:r>
            <a:endParaRPr lang="en-US" altLang="zh-CN" dirty="0" smtClean="0"/>
          </a:p>
          <a:p>
            <a:pPr lvl="1"/>
            <a:r>
              <a:rPr lang="zh-CN" altLang="en-US" dirty="0" smtClean="0"/>
              <a:t>页面栏目（区域）</a:t>
            </a:r>
            <a:endParaRPr lang="en-US" altLang="zh-CN" dirty="0" smtClean="0"/>
          </a:p>
          <a:p>
            <a:r>
              <a:rPr lang="zh-CN" altLang="en-US" dirty="0" smtClean="0"/>
              <a:t>定位导航</a:t>
            </a:r>
            <a:endParaRPr lang="en-US" altLang="zh-CN" dirty="0" smtClean="0"/>
          </a:p>
          <a:p>
            <a:pPr lvl="1"/>
            <a:r>
              <a:rPr lang="zh-CN" altLang="en-US" dirty="0"/>
              <a:t>网站</a:t>
            </a:r>
            <a:r>
              <a:rPr lang="en-US" altLang="zh-CN" dirty="0" smtClean="0"/>
              <a:t>ID</a:t>
            </a:r>
            <a:r>
              <a:rPr lang="zh-CN" altLang="en-US" dirty="0"/>
              <a:t>（全局</a:t>
            </a:r>
            <a:r>
              <a:rPr lang="zh-CN" altLang="en-US" dirty="0" smtClean="0"/>
              <a:t>）</a:t>
            </a:r>
            <a:endParaRPr lang="en-US" altLang="zh-CN" dirty="0" smtClean="0"/>
          </a:p>
          <a:p>
            <a:pPr lvl="1"/>
            <a:r>
              <a:rPr lang="zh-CN" altLang="en-US" dirty="0" smtClean="0"/>
              <a:t>页面名称（情景）</a:t>
            </a:r>
            <a:endParaRPr lang="en-US" altLang="zh-CN" dirty="0" smtClean="0"/>
          </a:p>
          <a:p>
            <a:pPr lvl="1"/>
            <a:r>
              <a:rPr lang="zh-CN" altLang="en-US" dirty="0"/>
              <a:t>你</a:t>
            </a:r>
            <a:r>
              <a:rPr lang="zh-CN" altLang="en-US" dirty="0" smtClean="0"/>
              <a:t>在</a:t>
            </a:r>
            <a:r>
              <a:rPr lang="zh-CN" altLang="en-US" dirty="0"/>
              <a:t>这里（全局）</a:t>
            </a:r>
            <a:endParaRPr lang="en-US" altLang="zh-CN" dirty="0" smtClean="0"/>
          </a:p>
          <a:p>
            <a:pPr lvl="1"/>
            <a:r>
              <a:rPr lang="zh-CN" altLang="en-US" dirty="0"/>
              <a:t>面包屑（全局）</a:t>
            </a:r>
          </a:p>
        </p:txBody>
      </p:sp>
      <p:sp>
        <p:nvSpPr>
          <p:cNvPr id="5" name="内容占位符 4"/>
          <p:cNvSpPr>
            <a:spLocks noGrp="1"/>
          </p:cNvSpPr>
          <p:nvPr>
            <p:ph sz="half" idx="2"/>
          </p:nvPr>
        </p:nvSpPr>
        <p:spPr/>
        <p:txBody>
          <a:bodyPr/>
          <a:lstStyle/>
          <a:p>
            <a:r>
              <a:rPr lang="zh-CN" altLang="en-US" dirty="0"/>
              <a:t>实用</a:t>
            </a:r>
            <a:r>
              <a:rPr lang="zh-CN" altLang="en-US" dirty="0" smtClean="0"/>
              <a:t>工具</a:t>
            </a:r>
            <a:endParaRPr lang="en-US" altLang="zh-CN" dirty="0" smtClean="0"/>
          </a:p>
          <a:p>
            <a:pPr lvl="1"/>
            <a:r>
              <a:rPr lang="zh-CN" altLang="en-US" dirty="0"/>
              <a:t>搜索（全局）</a:t>
            </a:r>
            <a:endParaRPr lang="en-US" altLang="zh-CN" dirty="0" smtClean="0"/>
          </a:p>
          <a:p>
            <a:pPr lvl="1"/>
            <a:r>
              <a:rPr lang="zh-CN" altLang="en-US" dirty="0"/>
              <a:t>购物车（全局）</a:t>
            </a:r>
            <a:endParaRPr lang="en-US" altLang="zh-CN" dirty="0" smtClean="0"/>
          </a:p>
          <a:p>
            <a:pPr lvl="1"/>
            <a:r>
              <a:rPr lang="zh-CN" altLang="en-US" dirty="0" smtClean="0"/>
              <a:t>账户</a:t>
            </a:r>
            <a:r>
              <a:rPr lang="zh-CN" altLang="en-US" dirty="0"/>
              <a:t>信息（全局）</a:t>
            </a:r>
            <a:endParaRPr lang="en-US" altLang="zh-CN" dirty="0" smtClean="0"/>
          </a:p>
          <a:p>
            <a:pPr lvl="1"/>
            <a:r>
              <a:rPr lang="zh-CN" altLang="en-US" dirty="0" smtClean="0"/>
              <a:t>在线帮助（辅助）</a:t>
            </a:r>
            <a:endParaRPr lang="en-US" altLang="zh-CN" dirty="0" smtClean="0"/>
          </a:p>
          <a:p>
            <a:r>
              <a:rPr lang="zh-CN" altLang="en-US" dirty="0"/>
              <a:t>底端导航（辅助</a:t>
            </a:r>
            <a:r>
              <a:rPr lang="zh-CN" altLang="en-US" dirty="0" smtClean="0"/>
              <a:t>）</a:t>
            </a:r>
            <a:endParaRPr lang="en-US" altLang="zh-CN" dirty="0" smtClean="0"/>
          </a:p>
        </p:txBody>
      </p:sp>
    </p:spTree>
    <p:extLst>
      <p:ext uri="{BB962C8B-B14F-4D97-AF65-F5344CB8AC3E}">
        <p14:creationId xmlns:p14="http://schemas.microsoft.com/office/powerpoint/2010/main" val="347120470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导航</a:t>
            </a:r>
            <a:r>
              <a:rPr lang="zh-CN" altLang="en-US" dirty="0"/>
              <a:t>实例</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556792"/>
            <a:ext cx="8082521" cy="2619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4509120"/>
            <a:ext cx="8279141"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792889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全站</a:t>
            </a:r>
            <a:r>
              <a:rPr lang="zh-CN" altLang="en-US" dirty="0" smtClean="0"/>
              <a:t>导航</a:t>
            </a:r>
            <a:endParaRPr lang="zh-CN" altLang="en-US" dirty="0"/>
          </a:p>
        </p:txBody>
      </p:sp>
      <p:sp>
        <p:nvSpPr>
          <p:cNvPr id="7" name="内容占位符 6"/>
          <p:cNvSpPr>
            <a:spLocks noGrp="1"/>
          </p:cNvSpPr>
          <p:nvPr>
            <p:ph idx="1"/>
          </p:nvPr>
        </p:nvSpPr>
        <p:spPr/>
        <p:txBody>
          <a:bodyPr/>
          <a:lstStyle/>
          <a:p>
            <a:r>
              <a:rPr lang="zh-CN" altLang="en-US" dirty="0" smtClean="0"/>
              <a:t>每一页都应出现，且以一致面目出现的内容</a:t>
            </a:r>
            <a:endParaRPr lang="en-US" altLang="zh-CN" dirty="0" smtClean="0"/>
          </a:p>
          <a:p>
            <a:pPr lvl="1"/>
            <a:r>
              <a:rPr lang="zh-CN" altLang="en-US" dirty="0" smtClean="0"/>
              <a:t>网站</a:t>
            </a:r>
            <a:r>
              <a:rPr lang="en-US" altLang="zh-CN" dirty="0" smtClean="0"/>
              <a:t>ID/</a:t>
            </a:r>
            <a:r>
              <a:rPr lang="zh-CN" altLang="en-US" dirty="0" smtClean="0"/>
              <a:t>首页</a:t>
            </a:r>
            <a:endParaRPr lang="en-US" altLang="zh-CN" dirty="0" smtClean="0"/>
          </a:p>
          <a:p>
            <a:pPr lvl="1"/>
            <a:r>
              <a:rPr lang="zh-CN" altLang="en-US" dirty="0" smtClean="0"/>
              <a:t>栏目</a:t>
            </a:r>
            <a:endParaRPr lang="en-US" altLang="zh-CN" dirty="0" smtClean="0"/>
          </a:p>
          <a:p>
            <a:pPr lvl="1"/>
            <a:r>
              <a:rPr lang="zh-CN" altLang="en-US" dirty="0" smtClean="0"/>
              <a:t>搜索</a:t>
            </a:r>
            <a:endParaRPr lang="en-US" altLang="zh-CN" dirty="0" smtClean="0"/>
          </a:p>
          <a:p>
            <a:pPr lvl="1"/>
            <a:r>
              <a:rPr lang="zh-CN" altLang="en-US" dirty="0" smtClean="0"/>
              <a:t>实用工具</a:t>
            </a:r>
            <a:endParaRPr lang="en-US" altLang="zh-CN" dirty="0" smtClean="0"/>
          </a:p>
          <a:p>
            <a:r>
              <a:rPr lang="zh-CN" altLang="en-US" dirty="0" smtClean="0"/>
              <a:t>例外</a:t>
            </a:r>
            <a:endParaRPr lang="en-US" altLang="zh-CN" dirty="0" smtClean="0"/>
          </a:p>
          <a:p>
            <a:pPr lvl="1"/>
            <a:r>
              <a:rPr lang="zh-CN" altLang="en-US" dirty="0" smtClean="0"/>
              <a:t>首页</a:t>
            </a:r>
            <a:endParaRPr lang="en-US" altLang="zh-CN" dirty="0" smtClean="0"/>
          </a:p>
          <a:p>
            <a:pPr lvl="1"/>
            <a:r>
              <a:rPr lang="zh-CN" altLang="en-US" dirty="0" smtClean="0"/>
              <a:t>表单</a:t>
            </a:r>
            <a:endParaRPr lang="zh-CN" altLang="en-US" dirty="0"/>
          </a:p>
        </p:txBody>
      </p:sp>
    </p:spTree>
    <p:extLst>
      <p:ext uri="{BB962C8B-B14F-4D97-AF65-F5344CB8AC3E}">
        <p14:creationId xmlns:p14="http://schemas.microsoft.com/office/powerpoint/2010/main" val="18918629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三层模型</a:t>
            </a:r>
            <a:endParaRPr lang="zh-CN" altLang="en-US" dirty="0"/>
          </a:p>
        </p:txBody>
      </p:sp>
      <p:pic>
        <p:nvPicPr>
          <p:cNvPr id="4" name="Content Placeholder 4" descr="4071514005.eps.png"/>
          <p:cNvPicPr>
            <a:picLocks noGrp="1" noChangeAspect="1"/>
          </p:cNvPicPr>
          <p:nvPr>
            <p:ph idx="1"/>
          </p:nvPr>
        </p:nvPicPr>
        <p:blipFill>
          <a:blip r:embed="rId3" cstate="print">
            <a:extLst>
              <a:ext uri="{28A0092B-C50C-407E-A947-70E740481C1C}">
                <a14:useLocalDpi xmlns:a14="http://schemas.microsoft.com/office/drawing/2010/main" val="0"/>
              </a:ext>
            </a:extLst>
          </a:blip>
          <a:srcRect l="-44855" r="-44855"/>
          <a:stretch>
            <a:fillRect/>
          </a:stretch>
        </p:blipFill>
        <p:spPr>
          <a:xfrm>
            <a:off x="1814533" y="1905000"/>
            <a:ext cx="5819734" cy="4114800"/>
          </a:xfrm>
        </p:spPr>
      </p:pic>
    </p:spTree>
    <p:extLst>
      <p:ext uri="{BB962C8B-B14F-4D97-AF65-F5344CB8AC3E}">
        <p14:creationId xmlns:p14="http://schemas.microsoft.com/office/powerpoint/2010/main" val="23437923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你在这里</a:t>
            </a:r>
            <a:endParaRPr lang="zh-CN" altLang="en-US" dirty="0"/>
          </a:p>
        </p:txBody>
      </p:sp>
      <p:sp>
        <p:nvSpPr>
          <p:cNvPr id="3" name="内容占位符 2"/>
          <p:cNvSpPr>
            <a:spLocks noGrp="1"/>
          </p:cNvSpPr>
          <p:nvPr>
            <p:ph sz="half" idx="1"/>
          </p:nvPr>
        </p:nvSpPr>
        <p:spPr/>
        <p:txBody>
          <a:bodyPr/>
          <a:lstStyle/>
          <a:p>
            <a:r>
              <a:rPr lang="zh-CN" altLang="en-US" dirty="0" smtClean="0"/>
              <a:t>在旁边放置指示器</a:t>
            </a:r>
            <a:endParaRPr lang="en-US" altLang="zh-CN" dirty="0" smtClean="0"/>
          </a:p>
          <a:p>
            <a:r>
              <a:rPr lang="zh-CN" altLang="en-US" dirty="0" smtClean="0"/>
              <a:t>改变文字颜色</a:t>
            </a:r>
            <a:endParaRPr lang="en-US" altLang="zh-CN" dirty="0" smtClean="0"/>
          </a:p>
          <a:p>
            <a:r>
              <a:rPr lang="zh-CN" altLang="en-US" dirty="0" smtClean="0"/>
              <a:t>使用粗体</a:t>
            </a:r>
            <a:endParaRPr lang="en-US" altLang="zh-CN" dirty="0" smtClean="0"/>
          </a:p>
        </p:txBody>
      </p:sp>
      <p:sp>
        <p:nvSpPr>
          <p:cNvPr id="5" name="内容占位符 4"/>
          <p:cNvSpPr>
            <a:spLocks noGrp="1"/>
          </p:cNvSpPr>
          <p:nvPr>
            <p:ph sz="half" idx="2"/>
          </p:nvPr>
        </p:nvSpPr>
        <p:spPr/>
        <p:txBody>
          <a:bodyPr/>
          <a:lstStyle/>
          <a:p>
            <a:r>
              <a:rPr lang="zh-CN" altLang="en-US" dirty="0"/>
              <a:t>按钮反白</a:t>
            </a:r>
          </a:p>
          <a:p>
            <a:r>
              <a:rPr lang="zh-CN" altLang="en-US" dirty="0" smtClean="0"/>
              <a:t>改变按钮颜色</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656" y="3861048"/>
            <a:ext cx="8604448" cy="191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695713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面包屑导航</a:t>
            </a:r>
            <a:endParaRPr lang="zh-CN" altLang="en-US" dirty="0"/>
          </a:p>
        </p:txBody>
      </p:sp>
      <p:sp>
        <p:nvSpPr>
          <p:cNvPr id="3" name="内容占位符 2"/>
          <p:cNvSpPr>
            <a:spLocks noGrp="1"/>
          </p:cNvSpPr>
          <p:nvPr>
            <p:ph sz="half" idx="1"/>
          </p:nvPr>
        </p:nvSpPr>
        <p:spPr/>
        <p:txBody>
          <a:bodyPr/>
          <a:lstStyle/>
          <a:p>
            <a:r>
              <a:rPr lang="zh-CN" altLang="en-US" dirty="0" smtClean="0"/>
              <a:t>使用小字体</a:t>
            </a:r>
            <a:endParaRPr lang="en-US" altLang="zh-CN" dirty="0" smtClean="0"/>
          </a:p>
          <a:p>
            <a:r>
              <a:rPr lang="zh-CN" altLang="en-US" dirty="0" smtClean="0"/>
              <a:t>使用“你在这里”的文字</a:t>
            </a:r>
            <a:endParaRPr lang="zh-CN" altLang="en-US" dirty="0"/>
          </a:p>
        </p:txBody>
      </p:sp>
      <p:sp>
        <p:nvSpPr>
          <p:cNvPr id="4" name="内容占位符 3"/>
          <p:cNvSpPr>
            <a:spLocks noGrp="1"/>
          </p:cNvSpPr>
          <p:nvPr>
            <p:ph sz="half" idx="2"/>
          </p:nvPr>
        </p:nvSpPr>
        <p:spPr/>
        <p:txBody>
          <a:bodyPr/>
          <a:lstStyle/>
          <a:p>
            <a:r>
              <a:rPr lang="zh-CN" altLang="en-US" dirty="0" smtClean="0"/>
              <a:t>最后一个元素加粗</a:t>
            </a:r>
            <a:endParaRPr lang="en-US" altLang="zh-CN" dirty="0" smtClean="0"/>
          </a:p>
          <a:p>
            <a:r>
              <a:rPr lang="zh-CN" altLang="en-US" dirty="0" smtClean="0"/>
              <a:t>不同时用作页面名称</a:t>
            </a: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005064"/>
            <a:ext cx="8176076"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113777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标签</a:t>
            </a:r>
          </a:p>
        </p:txBody>
      </p:sp>
      <p:sp>
        <p:nvSpPr>
          <p:cNvPr id="3" name="内容占位符 2"/>
          <p:cNvSpPr>
            <a:spLocks noGrp="1"/>
          </p:cNvSpPr>
          <p:nvPr>
            <p:ph idx="1"/>
          </p:nvPr>
        </p:nvSpPr>
        <p:spPr/>
        <p:txBody>
          <a:bodyPr/>
          <a:lstStyle/>
          <a:p>
            <a:r>
              <a:rPr lang="zh-CN" altLang="en-US" dirty="0" smtClean="0"/>
              <a:t>广而浅 </a:t>
            </a:r>
            <a:r>
              <a:rPr lang="en-US" altLang="zh-CN" dirty="0" smtClean="0"/>
              <a:t>vs. </a:t>
            </a:r>
            <a:r>
              <a:rPr lang="zh-CN" altLang="en-US" dirty="0" smtClean="0"/>
              <a:t>窄而深</a:t>
            </a:r>
            <a:endParaRPr lang="en-US" altLang="zh-CN" dirty="0" smtClean="0"/>
          </a:p>
          <a:p>
            <a:endParaRPr lang="en-US" altLang="zh-CN" dirty="0" smtClean="0"/>
          </a:p>
          <a:p>
            <a:r>
              <a:rPr lang="zh-CN" altLang="en-US" dirty="0" smtClean="0"/>
              <a:t>多级导航</a:t>
            </a:r>
            <a:endParaRPr lang="en-US" altLang="zh-CN" dirty="0" smtClean="0"/>
          </a:p>
          <a:p>
            <a:endParaRPr lang="en-US" altLang="zh-CN" dirty="0" smtClean="0"/>
          </a:p>
          <a:p>
            <a:r>
              <a:rPr lang="en-US" altLang="zh-CN" dirty="0" smtClean="0"/>
              <a:t>7+2</a:t>
            </a:r>
            <a:r>
              <a:rPr lang="zh-CN" altLang="en-US" dirty="0" smtClean="0"/>
              <a:t>原则</a:t>
            </a:r>
            <a:endParaRPr lang="zh-CN" altLang="en-US" dirty="0"/>
          </a:p>
        </p:txBody>
      </p:sp>
    </p:spTree>
    <p:extLst>
      <p:ext uri="{BB962C8B-B14F-4D97-AF65-F5344CB8AC3E}">
        <p14:creationId xmlns:p14="http://schemas.microsoft.com/office/powerpoint/2010/main" val="208332782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标签</a:t>
            </a:r>
            <a:endParaRPr lang="zh-CN" alt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014" y="2132856"/>
            <a:ext cx="7949675" cy="152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990" y="4077072"/>
            <a:ext cx="7949674" cy="1414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238451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页面栏目</a:t>
            </a:r>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19" y="1628800"/>
            <a:ext cx="8640961"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796131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底端导航</a:t>
            </a:r>
            <a:endParaRPr lang="zh-CN"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276872"/>
            <a:ext cx="8784976" cy="279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687844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网站地图</a:t>
            </a:r>
            <a:endParaRPr lang="zh-CN"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664909"/>
            <a:ext cx="5256584" cy="5076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51840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索引</a:t>
            </a:r>
            <a:endParaRPr lang="zh-CN"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585488"/>
            <a:ext cx="7318251" cy="5088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777943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指南</a:t>
            </a:r>
            <a:endParaRPr lang="zh-CN" alt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001" y="1641405"/>
            <a:ext cx="6949827" cy="5210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01139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向导和配置器</a:t>
            </a:r>
            <a:endParaRPr lang="zh-CN" alt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594127"/>
            <a:ext cx="7200800" cy="5048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0286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三层模型</a:t>
            </a:r>
          </a:p>
        </p:txBody>
      </p:sp>
      <p:pic>
        <p:nvPicPr>
          <p:cNvPr id="6" name="Content Placeholder 4" descr="4071514006.eps.png"/>
          <p:cNvPicPr>
            <a:picLocks noGrp="1" noChangeAspect="1"/>
          </p:cNvPicPr>
          <p:nvPr>
            <p:ph sz="half" idx="1"/>
          </p:nvPr>
        </p:nvPicPr>
        <p:blipFill>
          <a:blip r:embed="rId3" cstate="print">
            <a:extLst>
              <a:ext uri="{28A0092B-C50C-407E-A947-70E740481C1C}">
                <a14:useLocalDpi xmlns:a14="http://schemas.microsoft.com/office/drawing/2010/main" val="0"/>
              </a:ext>
            </a:extLst>
          </a:blip>
          <a:srcRect l="-6983" r="-6983"/>
          <a:stretch>
            <a:fillRect/>
          </a:stretch>
        </p:blipFill>
        <p:spPr>
          <a:xfrm>
            <a:off x="838200" y="2615253"/>
            <a:ext cx="3810000" cy="2694293"/>
          </a:xfrm>
        </p:spPr>
      </p:pic>
      <p:pic>
        <p:nvPicPr>
          <p:cNvPr id="7" name="Content Placeholder 3" descr="4071514007.eps.png"/>
          <p:cNvPicPr>
            <a:picLocks noGrp="1" noChangeAspect="1"/>
          </p:cNvPicPr>
          <p:nvPr>
            <p:ph sz="half" idx="2"/>
          </p:nvPr>
        </p:nvPicPr>
        <p:blipFill>
          <a:blip r:embed="rId4">
            <a:extLst>
              <a:ext uri="{28A0092B-C50C-407E-A947-70E740481C1C}">
                <a14:useLocalDpi xmlns:a14="http://schemas.microsoft.com/office/drawing/2010/main" val="0"/>
              </a:ext>
            </a:extLst>
          </a:blip>
          <a:srcRect l="-36197" r="-36197"/>
          <a:stretch>
            <a:fillRect/>
          </a:stretch>
        </p:blipFill>
        <p:spPr>
          <a:xfrm>
            <a:off x="4800600" y="2615381"/>
            <a:ext cx="3810000" cy="2694038"/>
          </a:xfrm>
        </p:spPr>
      </p:pic>
    </p:spTree>
    <p:extLst>
      <p:ext uri="{BB962C8B-B14F-4D97-AF65-F5344CB8AC3E}">
        <p14:creationId xmlns:p14="http://schemas.microsoft.com/office/powerpoint/2010/main" val="8862894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高级导航方法</a:t>
            </a:r>
            <a:endParaRPr lang="zh-CN" altLang="en-US" dirty="0"/>
          </a:p>
        </p:txBody>
      </p:sp>
      <p:sp>
        <p:nvSpPr>
          <p:cNvPr id="3" name="内容占位符 2"/>
          <p:cNvSpPr>
            <a:spLocks noGrp="1"/>
          </p:cNvSpPr>
          <p:nvPr>
            <p:ph idx="1"/>
          </p:nvPr>
        </p:nvSpPr>
        <p:spPr>
          <a:xfrm>
            <a:off x="838200" y="1905000"/>
            <a:ext cx="4165848" cy="4114800"/>
          </a:xfrm>
        </p:spPr>
        <p:txBody>
          <a:bodyPr/>
          <a:lstStyle/>
          <a:p>
            <a:r>
              <a:rPr lang="zh-CN" altLang="en-US" dirty="0" smtClean="0"/>
              <a:t>个性化</a:t>
            </a:r>
            <a:r>
              <a:rPr lang="en-US" altLang="zh-CN" dirty="0" smtClean="0"/>
              <a:t>Personalization</a:t>
            </a:r>
          </a:p>
          <a:p>
            <a:pPr lvl="1"/>
            <a:r>
              <a:rPr lang="zh-CN" altLang="en-US" dirty="0" smtClean="0"/>
              <a:t>根据以往经历做推荐</a:t>
            </a:r>
            <a:endParaRPr lang="en-US" altLang="zh-CN" dirty="0" smtClean="0"/>
          </a:p>
          <a:p>
            <a:r>
              <a:rPr lang="zh-CN" altLang="en-US" dirty="0"/>
              <a:t>定制</a:t>
            </a:r>
            <a:r>
              <a:rPr lang="zh-CN" altLang="en-US" dirty="0" smtClean="0"/>
              <a:t>化</a:t>
            </a:r>
            <a:r>
              <a:rPr lang="en-US" altLang="zh-CN" dirty="0" smtClean="0"/>
              <a:t>Customization</a:t>
            </a:r>
          </a:p>
          <a:p>
            <a:pPr lvl="1"/>
            <a:r>
              <a:rPr lang="zh-CN" altLang="en-US" dirty="0" smtClean="0"/>
              <a:t>用户自己选择展示方式</a:t>
            </a:r>
            <a:endParaRPr lang="en-US" altLang="zh-CN" dirty="0" smtClean="0"/>
          </a:p>
          <a:p>
            <a:r>
              <a:rPr lang="zh-CN" altLang="en-US" dirty="0" smtClean="0"/>
              <a:t>可视化</a:t>
            </a:r>
            <a:r>
              <a:rPr lang="en-US" altLang="zh-CN" dirty="0" smtClean="0"/>
              <a:t>Visualization</a:t>
            </a:r>
          </a:p>
          <a:p>
            <a:r>
              <a:rPr lang="zh-CN" altLang="en-US" dirty="0" smtClean="0"/>
              <a:t>社会化导航</a:t>
            </a:r>
            <a:r>
              <a:rPr lang="en-US" altLang="zh-CN" dirty="0" smtClean="0"/>
              <a:t>Social Navigation</a:t>
            </a:r>
            <a:endParaRPr lang="zh-CN" alt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3571354"/>
            <a:ext cx="3690764" cy="2713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260648"/>
            <a:ext cx="3690763"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169373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搜索</a:t>
            </a:r>
            <a:endParaRPr lang="zh-CN" altLang="en-US" dirty="0"/>
          </a:p>
        </p:txBody>
      </p:sp>
      <p:sp>
        <p:nvSpPr>
          <p:cNvPr id="3" name="内容占位符 2"/>
          <p:cNvSpPr>
            <a:spLocks noGrp="1"/>
          </p:cNvSpPr>
          <p:nvPr>
            <p:ph idx="1"/>
          </p:nvPr>
        </p:nvSpPr>
        <p:spPr/>
        <p:txBody>
          <a:bodyPr/>
          <a:lstStyle/>
          <a:p>
            <a:r>
              <a:rPr lang="zh-CN" altLang="en-US" dirty="0" smtClean="0"/>
              <a:t>简洁</a:t>
            </a:r>
            <a:endParaRPr lang="en-US" altLang="zh-CN" dirty="0" smtClean="0"/>
          </a:p>
          <a:p>
            <a:endParaRPr lang="en-US" altLang="zh-CN" dirty="0" smtClean="0"/>
          </a:p>
          <a:p>
            <a:r>
              <a:rPr lang="zh-CN" altLang="en-US" dirty="0" smtClean="0"/>
              <a:t>灵活</a:t>
            </a:r>
            <a:endParaRPr lang="en-US" altLang="zh-CN" dirty="0" smtClean="0"/>
          </a:p>
          <a:p>
            <a:endParaRPr lang="en-US" altLang="zh-CN" dirty="0" smtClean="0"/>
          </a:p>
          <a:p>
            <a:r>
              <a:rPr lang="zh-CN" altLang="en-US" dirty="0" smtClean="0"/>
              <a:t>遵循惯例</a:t>
            </a:r>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103" y="1628800"/>
            <a:ext cx="639431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2708920"/>
            <a:ext cx="3726233" cy="2066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5157192"/>
            <a:ext cx="2534634"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7112" y="5128989"/>
            <a:ext cx="200977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8184" y="5128989"/>
            <a:ext cx="2304256" cy="629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140944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过度导航</a:t>
            </a:r>
            <a:endParaRPr lang="zh-CN"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1092" y="548680"/>
            <a:ext cx="5430964" cy="612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2484034"/>
            <a:ext cx="3335337" cy="313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22569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IX</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可用性</a:t>
            </a:r>
            <a:endParaRPr lang="en-US" altLang="zh-CN" dirty="0"/>
          </a:p>
        </p:txBody>
      </p:sp>
    </p:spTree>
    <p:extLst>
      <p:ext uri="{BB962C8B-B14F-4D97-AF65-F5344CB8AC3E}">
        <p14:creationId xmlns:p14="http://schemas.microsoft.com/office/powerpoint/2010/main" val="16659934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a:t>
            </a:r>
            <a:r>
              <a:rPr lang="zh-CN" altLang="en-US" dirty="0" smtClean="0"/>
              <a:t>可用性概述</a:t>
            </a:r>
            <a:endParaRPr lang="zh-CN" altLang="en-US" dirty="0"/>
          </a:p>
        </p:txBody>
      </p:sp>
      <p:sp>
        <p:nvSpPr>
          <p:cNvPr id="3" name="内容占位符 2"/>
          <p:cNvSpPr>
            <a:spLocks noGrp="1"/>
          </p:cNvSpPr>
          <p:nvPr>
            <p:ph idx="1"/>
          </p:nvPr>
        </p:nvSpPr>
        <p:spPr/>
        <p:txBody>
          <a:bodyPr/>
          <a:lstStyle/>
          <a:p>
            <a:r>
              <a:rPr lang="en-US" altLang="zh-CN" dirty="0"/>
              <a:t>Web </a:t>
            </a:r>
            <a:r>
              <a:rPr lang="en-US" altLang="zh-CN" dirty="0" smtClean="0"/>
              <a:t>Usability</a:t>
            </a:r>
            <a:r>
              <a:rPr lang="zh-CN" altLang="en-US" dirty="0" smtClean="0"/>
              <a:t>，也译为易用性</a:t>
            </a:r>
            <a:endParaRPr lang="en-US" altLang="zh-CN" dirty="0" smtClean="0"/>
          </a:p>
          <a:p>
            <a:r>
              <a:rPr lang="zh-CN" altLang="en-US" dirty="0"/>
              <a:t>是一种以使用者为中心的设计</a:t>
            </a:r>
            <a:r>
              <a:rPr lang="zh-CN" altLang="en-US" dirty="0" smtClean="0"/>
              <a:t>概念</a:t>
            </a:r>
            <a:r>
              <a:rPr lang="zh-CN" altLang="en-US" dirty="0"/>
              <a:t>，</a:t>
            </a:r>
            <a:r>
              <a:rPr lang="zh-CN" altLang="en-US" dirty="0" smtClean="0"/>
              <a:t>重点</a:t>
            </a:r>
            <a:r>
              <a:rPr lang="zh-CN" altLang="en-US" dirty="0"/>
              <a:t>在于让产品的设计能够符合使用者的习惯与</a:t>
            </a:r>
            <a:r>
              <a:rPr lang="zh-CN" altLang="en-US" dirty="0" smtClean="0"/>
              <a:t>需求</a:t>
            </a:r>
            <a:endParaRPr lang="en-US" altLang="zh-CN" dirty="0" smtClean="0"/>
          </a:p>
          <a:p>
            <a:r>
              <a:rPr lang="zh-CN" altLang="en-US" dirty="0" smtClean="0"/>
              <a:t>主要元素包括</a:t>
            </a:r>
            <a:endParaRPr lang="en-US" altLang="zh-CN" dirty="0" smtClean="0"/>
          </a:p>
          <a:p>
            <a:pPr lvl="1"/>
            <a:r>
              <a:rPr lang="zh-CN" altLang="en-US" dirty="0" smtClean="0"/>
              <a:t>易学习</a:t>
            </a:r>
            <a:endParaRPr lang="en-US" altLang="zh-CN" dirty="0" smtClean="0"/>
          </a:p>
          <a:p>
            <a:pPr lvl="1"/>
            <a:r>
              <a:rPr lang="zh-CN" altLang="en-US" dirty="0" smtClean="0"/>
              <a:t>可记忆</a:t>
            </a:r>
            <a:endParaRPr lang="en-US" altLang="zh-CN" dirty="0" smtClean="0"/>
          </a:p>
          <a:p>
            <a:pPr lvl="1"/>
            <a:r>
              <a:rPr lang="zh-CN" altLang="en-US" dirty="0" smtClean="0"/>
              <a:t>容错</a:t>
            </a:r>
            <a:endParaRPr lang="en-US" altLang="zh-CN" dirty="0" smtClean="0"/>
          </a:p>
          <a:p>
            <a:pPr lvl="1"/>
            <a:r>
              <a:rPr lang="zh-CN" altLang="en-US" dirty="0" smtClean="0"/>
              <a:t>效率</a:t>
            </a:r>
            <a:endParaRPr lang="en-US" altLang="zh-CN" dirty="0" smtClean="0"/>
          </a:p>
          <a:p>
            <a:pPr lvl="1"/>
            <a:r>
              <a:rPr lang="zh-CN" altLang="en-US" dirty="0" smtClean="0"/>
              <a:t>用户感受好</a:t>
            </a:r>
            <a:endParaRPr lang="en-US" altLang="zh-CN" dirty="0" smtClean="0"/>
          </a:p>
          <a:p>
            <a:pPr lvl="1"/>
            <a:r>
              <a:rPr lang="en-US" altLang="zh-CN" dirty="0"/>
              <a:t>……</a:t>
            </a:r>
            <a:endParaRPr lang="zh-CN" altLang="en-US" dirty="0"/>
          </a:p>
        </p:txBody>
      </p:sp>
    </p:spTree>
    <p:extLst>
      <p:ext uri="{BB962C8B-B14F-4D97-AF65-F5344CB8AC3E}">
        <p14:creationId xmlns:p14="http://schemas.microsoft.com/office/powerpoint/2010/main" val="311214843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smtClean="0"/>
              <a:t>可用性主要原则</a:t>
            </a:r>
            <a:endParaRPr lang="zh-CN" altLang="en-US" dirty="0"/>
          </a:p>
        </p:txBody>
      </p:sp>
      <p:sp>
        <p:nvSpPr>
          <p:cNvPr id="3" name="内容占位符 2"/>
          <p:cNvSpPr>
            <a:spLocks noGrp="1"/>
          </p:cNvSpPr>
          <p:nvPr>
            <p:ph idx="1"/>
          </p:nvPr>
        </p:nvSpPr>
        <p:spPr/>
        <p:txBody>
          <a:bodyPr/>
          <a:lstStyle/>
          <a:p>
            <a:r>
              <a:rPr lang="zh-CN" altLang="en-US" dirty="0" smtClean="0"/>
              <a:t>不要让我思考</a:t>
            </a:r>
            <a:endParaRPr lang="en-US" altLang="zh-CN" dirty="0" smtClean="0"/>
          </a:p>
          <a:p>
            <a:pPr lvl="1"/>
            <a:r>
              <a:rPr lang="zh-CN" altLang="en-US" dirty="0" smtClean="0"/>
              <a:t>无须思考的选择</a:t>
            </a:r>
            <a:endParaRPr lang="en-US" altLang="zh-CN" dirty="0" smtClean="0"/>
          </a:p>
          <a:p>
            <a:r>
              <a:rPr lang="zh-CN" altLang="en-US" dirty="0" smtClean="0"/>
              <a:t>为扫描而设计</a:t>
            </a:r>
            <a:endParaRPr lang="en-US" altLang="zh-CN" dirty="0" smtClean="0"/>
          </a:p>
          <a:p>
            <a:pPr lvl="1"/>
            <a:r>
              <a:rPr lang="zh-CN" altLang="en-US" dirty="0" smtClean="0"/>
              <a:t>勉强应付</a:t>
            </a:r>
            <a:endParaRPr lang="en-US" altLang="zh-CN" dirty="0" smtClean="0"/>
          </a:p>
          <a:p>
            <a:pPr lvl="1"/>
            <a:r>
              <a:rPr lang="zh-CN" altLang="en-US" dirty="0" smtClean="0"/>
              <a:t>省略不必要文字</a:t>
            </a:r>
            <a:endParaRPr lang="zh-CN" altLang="en-US" dirty="0"/>
          </a:p>
        </p:txBody>
      </p:sp>
    </p:spTree>
    <p:extLst>
      <p:ext uri="{BB962C8B-B14F-4D97-AF65-F5344CB8AC3E}">
        <p14:creationId xmlns:p14="http://schemas.microsoft.com/office/powerpoint/2010/main" val="153876430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不要让我</a:t>
            </a:r>
            <a:r>
              <a:rPr lang="zh-CN" altLang="en-US" dirty="0" smtClean="0"/>
              <a:t>思考</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88" y="1700808"/>
            <a:ext cx="8783712" cy="2753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551732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不要让我思考</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8004" y="1628800"/>
            <a:ext cx="3337896"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500067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为扫描而</a:t>
            </a:r>
            <a:r>
              <a:rPr lang="zh-CN" altLang="en-US" dirty="0" smtClean="0"/>
              <a:t>设计</a:t>
            </a: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772816"/>
            <a:ext cx="8748912" cy="454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541884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为扫描而设计</a:t>
            </a:r>
          </a:p>
        </p:txBody>
      </p:sp>
      <p:sp>
        <p:nvSpPr>
          <p:cNvPr id="6" name="内容占位符 5"/>
          <p:cNvSpPr>
            <a:spLocks noGrp="1"/>
          </p:cNvSpPr>
          <p:nvPr>
            <p:ph idx="1"/>
          </p:nvPr>
        </p:nvSpPr>
        <p:spPr/>
        <p:txBody>
          <a:bodyPr/>
          <a:lstStyle/>
          <a:p>
            <a:r>
              <a:rPr lang="zh-CN" altLang="en-US" dirty="0" smtClean="0"/>
              <a:t>建立清楚的视觉层次</a:t>
            </a:r>
            <a:endParaRPr lang="en-US" altLang="zh-CN" dirty="0" smtClean="0"/>
          </a:p>
          <a:p>
            <a:r>
              <a:rPr lang="zh-CN" altLang="en-US" dirty="0" smtClean="0"/>
              <a:t>尽量使用习惯用法</a:t>
            </a:r>
            <a:endParaRPr lang="en-US" altLang="zh-CN" dirty="0" smtClean="0"/>
          </a:p>
          <a:p>
            <a:r>
              <a:rPr lang="zh-CN" altLang="en-US" dirty="0" smtClean="0"/>
              <a:t>把页面划分为明确定义的区域</a:t>
            </a:r>
            <a:endParaRPr lang="en-US" altLang="zh-CN" dirty="0" smtClean="0"/>
          </a:p>
          <a:p>
            <a:r>
              <a:rPr lang="zh-CN" altLang="en-US" dirty="0" smtClean="0"/>
              <a:t>明显标识可以点击的地方</a:t>
            </a:r>
            <a:endParaRPr lang="en-US" altLang="zh-CN" dirty="0" smtClean="0"/>
          </a:p>
          <a:p>
            <a:r>
              <a:rPr lang="zh-CN" altLang="en-US" dirty="0" smtClean="0"/>
              <a:t>最大限度降低干扰</a:t>
            </a:r>
            <a:endParaRPr lang="en-US" altLang="zh-CN" dirty="0" smtClean="0"/>
          </a:p>
          <a:p>
            <a:r>
              <a:rPr lang="zh-CN" altLang="en-US" dirty="0" smtClean="0"/>
              <a:t>去掉所有不必要的文字</a:t>
            </a:r>
            <a:endParaRPr lang="en-US" altLang="zh-CN" dirty="0" smtClean="0"/>
          </a:p>
          <a:p>
            <a:pPr lvl="1"/>
            <a:r>
              <a:rPr lang="zh-CN" altLang="en-US" dirty="0" smtClean="0"/>
              <a:t>欢迎词</a:t>
            </a:r>
            <a:endParaRPr lang="en-US" altLang="zh-CN" dirty="0" smtClean="0"/>
          </a:p>
          <a:p>
            <a:pPr lvl="1"/>
            <a:r>
              <a:rPr lang="zh-CN" altLang="en-US" dirty="0" smtClean="0"/>
              <a:t>指示文字</a:t>
            </a:r>
            <a:endParaRPr lang="zh-CN" altLang="en-US" dirty="0"/>
          </a:p>
        </p:txBody>
      </p:sp>
    </p:spTree>
    <p:extLst>
      <p:ext uri="{BB962C8B-B14F-4D97-AF65-F5344CB8AC3E}">
        <p14:creationId xmlns:p14="http://schemas.microsoft.com/office/powerpoint/2010/main" val="16715209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设计模式</a:t>
            </a:r>
            <a:endParaRPr lang="zh-CN" altLang="en-US" dirty="0"/>
          </a:p>
        </p:txBody>
      </p:sp>
      <p:sp>
        <p:nvSpPr>
          <p:cNvPr id="3" name="内容占位符 2"/>
          <p:cNvSpPr>
            <a:spLocks noGrp="1"/>
          </p:cNvSpPr>
          <p:nvPr>
            <p:ph idx="1"/>
          </p:nvPr>
        </p:nvSpPr>
        <p:spPr/>
        <p:txBody>
          <a:bodyPr/>
          <a:lstStyle/>
          <a:p>
            <a:r>
              <a:rPr lang="en-US" altLang="zh-CN" dirty="0" smtClean="0"/>
              <a:t>Design Pattern</a:t>
            </a:r>
          </a:p>
          <a:p>
            <a:pPr lvl="1"/>
            <a:r>
              <a:rPr lang="zh-CN" altLang="en-US" dirty="0"/>
              <a:t>可</a:t>
            </a:r>
            <a:r>
              <a:rPr lang="zh-CN" altLang="en-US" dirty="0" smtClean="0"/>
              <a:t>在大量场景下广泛复用的设计思想</a:t>
            </a:r>
            <a:endParaRPr lang="en-US" altLang="zh-CN" dirty="0" smtClean="0"/>
          </a:p>
          <a:p>
            <a:pPr lvl="1"/>
            <a:r>
              <a:rPr lang="zh-CN" altLang="en-US" dirty="0" smtClean="0"/>
              <a:t>比如</a:t>
            </a:r>
            <a:r>
              <a:rPr lang="en-US" altLang="zh-CN" dirty="0" smtClean="0"/>
              <a:t>Adapter</a:t>
            </a:r>
            <a:r>
              <a:rPr lang="zh-CN" altLang="en-US" dirty="0" smtClean="0"/>
              <a:t>、</a:t>
            </a:r>
            <a:r>
              <a:rPr lang="en-US" altLang="zh-CN" dirty="0" smtClean="0"/>
              <a:t>Factory</a:t>
            </a:r>
            <a:r>
              <a:rPr lang="zh-CN" altLang="en-US" dirty="0" smtClean="0"/>
              <a:t>、</a:t>
            </a:r>
            <a:r>
              <a:rPr lang="en-US" altLang="zh-CN" dirty="0" smtClean="0"/>
              <a:t>Template</a:t>
            </a:r>
            <a:r>
              <a:rPr lang="zh-CN" altLang="en-US" dirty="0" smtClean="0"/>
              <a:t>、</a:t>
            </a:r>
            <a:r>
              <a:rPr lang="en-US" altLang="zh-CN" dirty="0" smtClean="0"/>
              <a:t>MVC</a:t>
            </a:r>
            <a:r>
              <a:rPr lang="zh-CN" altLang="en-US" dirty="0" smtClean="0"/>
              <a:t>等</a:t>
            </a:r>
            <a:endParaRPr lang="en-US" altLang="zh-CN" dirty="0" smtClean="0"/>
          </a:p>
          <a:p>
            <a:pPr lvl="1"/>
            <a:r>
              <a:rPr lang="en-US" altLang="zh-CN" dirty="0" smtClean="0"/>
              <a:t>Front Controller</a:t>
            </a:r>
            <a:r>
              <a:rPr lang="zh-CN" altLang="en-US" dirty="0" smtClean="0"/>
              <a:t>则组合使用了</a:t>
            </a:r>
            <a:r>
              <a:rPr lang="en-US" altLang="zh-CN" dirty="0" smtClean="0"/>
              <a:t>Command</a:t>
            </a:r>
            <a:r>
              <a:rPr lang="zh-CN" altLang="en-US" dirty="0" smtClean="0"/>
              <a:t>和</a:t>
            </a:r>
            <a:r>
              <a:rPr lang="en-US" altLang="zh-CN" dirty="0" smtClean="0"/>
              <a:t>Decorator</a:t>
            </a:r>
            <a:r>
              <a:rPr lang="zh-CN" altLang="en-US" dirty="0" smtClean="0"/>
              <a:t>模式</a:t>
            </a:r>
            <a:endParaRPr lang="en-US" altLang="zh-CN" dirty="0" smtClean="0"/>
          </a:p>
          <a:p>
            <a:r>
              <a:rPr lang="en-US" altLang="zh-CN" dirty="0" smtClean="0"/>
              <a:t>Enterprise Pattern</a:t>
            </a:r>
          </a:p>
          <a:p>
            <a:pPr lvl="1"/>
            <a:r>
              <a:rPr lang="zh-CN" altLang="en-US" dirty="0" smtClean="0"/>
              <a:t>大型项目总体架构</a:t>
            </a:r>
            <a:r>
              <a:rPr lang="en-US" altLang="zh-CN" dirty="0" smtClean="0"/>
              <a:t>/</a:t>
            </a:r>
            <a:r>
              <a:rPr lang="zh-CN" altLang="en-US" dirty="0" smtClean="0"/>
              <a:t>蓝图的最佳实践</a:t>
            </a:r>
            <a:endParaRPr lang="en-US" altLang="zh-CN" dirty="0" smtClean="0"/>
          </a:p>
          <a:p>
            <a:pPr lvl="1"/>
            <a:r>
              <a:rPr lang="en-US" altLang="zh-CN" dirty="0"/>
              <a:t>Layering</a:t>
            </a:r>
            <a:r>
              <a:rPr lang="zh-CN" altLang="en-US" dirty="0" smtClean="0"/>
              <a:t>就是其中之一</a:t>
            </a:r>
            <a:endParaRPr lang="en-US" altLang="zh-CN" dirty="0" smtClean="0"/>
          </a:p>
          <a:p>
            <a:pPr lvl="1"/>
            <a:r>
              <a:rPr lang="en-US" altLang="zh-CN" dirty="0" smtClean="0"/>
              <a:t>Table Data Gateway</a:t>
            </a:r>
            <a:r>
              <a:rPr lang="zh-CN" altLang="en-US" dirty="0" smtClean="0"/>
              <a:t>、</a:t>
            </a:r>
            <a:r>
              <a:rPr lang="en-US" altLang="zh-CN" dirty="0" smtClean="0"/>
              <a:t>Domain Model</a:t>
            </a:r>
            <a:r>
              <a:rPr lang="zh-CN" altLang="en-US" dirty="0" smtClean="0"/>
              <a:t>、</a:t>
            </a:r>
            <a:r>
              <a:rPr lang="en-US" altLang="zh-CN" dirty="0" smtClean="0"/>
              <a:t>Active Record</a:t>
            </a:r>
            <a:r>
              <a:rPr lang="zh-CN" altLang="en-US" dirty="0" smtClean="0"/>
              <a:t>等</a:t>
            </a:r>
            <a:endParaRPr lang="zh-CN" altLang="en-US" dirty="0"/>
          </a:p>
        </p:txBody>
      </p:sp>
    </p:spTree>
    <p:extLst>
      <p:ext uri="{BB962C8B-B14F-4D97-AF65-F5344CB8AC3E}">
        <p14:creationId xmlns:p14="http://schemas.microsoft.com/office/powerpoint/2010/main" val="257417868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X</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可访问性</a:t>
            </a:r>
            <a:endParaRPr lang="en-US" altLang="zh-CN" dirty="0"/>
          </a:p>
        </p:txBody>
      </p:sp>
    </p:spTree>
    <p:extLst>
      <p:ext uri="{BB962C8B-B14F-4D97-AF65-F5344CB8AC3E}">
        <p14:creationId xmlns:p14="http://schemas.microsoft.com/office/powerpoint/2010/main" val="362766811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a:t>
            </a:r>
            <a:r>
              <a:rPr lang="zh-CN" altLang="en-US" dirty="0" smtClean="0"/>
              <a:t>可访问性概述</a:t>
            </a:r>
            <a:endParaRPr lang="zh-CN" altLang="en-US" dirty="0"/>
          </a:p>
        </p:txBody>
      </p:sp>
      <p:sp>
        <p:nvSpPr>
          <p:cNvPr id="3" name="内容占位符 2"/>
          <p:cNvSpPr>
            <a:spLocks noGrp="1"/>
          </p:cNvSpPr>
          <p:nvPr>
            <p:ph idx="1"/>
          </p:nvPr>
        </p:nvSpPr>
        <p:spPr/>
        <p:txBody>
          <a:bodyPr/>
          <a:lstStyle/>
          <a:p>
            <a:r>
              <a:rPr lang="en-US" altLang="zh-CN" dirty="0"/>
              <a:t>Web </a:t>
            </a:r>
            <a:r>
              <a:rPr lang="en-US" altLang="zh-CN" dirty="0" smtClean="0"/>
              <a:t>Accessibility</a:t>
            </a:r>
            <a:r>
              <a:rPr lang="zh-CN" altLang="en-US" dirty="0" smtClean="0"/>
              <a:t>，也译为</a:t>
            </a:r>
            <a:r>
              <a:rPr lang="en-US" altLang="zh-CN" dirty="0" smtClean="0"/>
              <a:t>Web</a:t>
            </a:r>
            <a:r>
              <a:rPr lang="zh-CN" altLang="en-US" dirty="0"/>
              <a:t>亲和力、网络无障碍或网络可达性</a:t>
            </a:r>
            <a:endParaRPr lang="en-US" altLang="zh-CN" dirty="0" smtClean="0"/>
          </a:p>
          <a:p>
            <a:r>
              <a:rPr lang="zh-CN" altLang="en-US" dirty="0"/>
              <a:t>旨于确保任何人都有办法取得放在网页上的媒体</a:t>
            </a:r>
            <a:r>
              <a:rPr lang="zh-CN" altLang="en-US" dirty="0" smtClean="0"/>
              <a:t>内容（无论</a:t>
            </a:r>
            <a:r>
              <a:rPr lang="zh-CN" altLang="en-US" dirty="0"/>
              <a:t>人们是否遭遇了身体、心理或技术上的障碍，都不会妨碍人们接收作者所释出的</a:t>
            </a:r>
            <a:r>
              <a:rPr lang="zh-CN" altLang="en-US" dirty="0" smtClean="0"/>
              <a:t>信息）</a:t>
            </a:r>
            <a:endParaRPr lang="en-US" altLang="zh-CN" dirty="0" smtClean="0"/>
          </a:p>
          <a:p>
            <a:r>
              <a:rPr lang="zh-CN" altLang="en-US" dirty="0" smtClean="0"/>
              <a:t>基于标准设计和开发的核心</a:t>
            </a:r>
            <a:endParaRPr lang="en-US" altLang="zh-CN" dirty="0" smtClean="0"/>
          </a:p>
        </p:txBody>
      </p:sp>
    </p:spTree>
    <p:extLst>
      <p:ext uri="{BB962C8B-B14F-4D97-AF65-F5344CB8AC3E}">
        <p14:creationId xmlns:p14="http://schemas.microsoft.com/office/powerpoint/2010/main" val="398283038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可访问</a:t>
            </a:r>
            <a:r>
              <a:rPr lang="zh-CN" altLang="en-US" dirty="0" smtClean="0"/>
              <a:t>性主要标准</a:t>
            </a:r>
            <a:endParaRPr lang="zh-CN" altLang="en-US" dirty="0"/>
          </a:p>
        </p:txBody>
      </p:sp>
      <p:sp>
        <p:nvSpPr>
          <p:cNvPr id="3" name="内容占位符 2"/>
          <p:cNvSpPr>
            <a:spLocks noGrp="1"/>
          </p:cNvSpPr>
          <p:nvPr>
            <p:ph idx="1"/>
          </p:nvPr>
        </p:nvSpPr>
        <p:spPr/>
        <p:txBody>
          <a:bodyPr/>
          <a:lstStyle/>
          <a:p>
            <a:r>
              <a:rPr lang="en-US" altLang="zh-CN" dirty="0"/>
              <a:t>W3C</a:t>
            </a:r>
            <a:r>
              <a:rPr lang="zh-CN" altLang="en-US" dirty="0"/>
              <a:t>的</a:t>
            </a:r>
            <a:r>
              <a:rPr lang="en-US" altLang="zh-CN" dirty="0"/>
              <a:t>Web</a:t>
            </a:r>
            <a:r>
              <a:rPr lang="zh-CN" altLang="en-US" dirty="0"/>
              <a:t>可访问性组织（</a:t>
            </a:r>
            <a:r>
              <a:rPr lang="en-US" altLang="zh-CN" dirty="0"/>
              <a:t>Web Accessibility Initiative</a:t>
            </a:r>
            <a:r>
              <a:rPr lang="zh-CN" altLang="en-US" dirty="0"/>
              <a:t>，</a:t>
            </a:r>
            <a:r>
              <a:rPr lang="en-US" altLang="zh-CN" dirty="0"/>
              <a:t>WAI</a:t>
            </a:r>
            <a:r>
              <a:rPr lang="zh-CN" altLang="en-US" dirty="0"/>
              <a:t>）</a:t>
            </a:r>
            <a:r>
              <a:rPr lang="zh-CN" altLang="en-US" dirty="0" smtClean="0"/>
              <a:t>是</a:t>
            </a:r>
            <a:r>
              <a:rPr lang="zh-CN" altLang="en-US" dirty="0"/>
              <a:t>主要</a:t>
            </a:r>
            <a:r>
              <a:rPr lang="zh-CN" altLang="en-US" dirty="0" smtClean="0"/>
              <a:t>标准化</a:t>
            </a:r>
            <a:r>
              <a:rPr lang="zh-CN" altLang="en-US" dirty="0"/>
              <a:t>组织</a:t>
            </a:r>
          </a:p>
          <a:p>
            <a:pPr lvl="1"/>
            <a:r>
              <a:rPr lang="en-US" altLang="zh-CN" dirty="0" smtClean="0"/>
              <a:t>1997</a:t>
            </a:r>
            <a:r>
              <a:rPr lang="zh-CN" altLang="en-US" dirty="0" smtClean="0"/>
              <a:t>年创立</a:t>
            </a:r>
            <a:endParaRPr lang="en-US" altLang="zh-CN" dirty="0" smtClean="0"/>
          </a:p>
          <a:p>
            <a:r>
              <a:rPr lang="en-US" altLang="zh-CN" dirty="0" smtClean="0"/>
              <a:t>Web</a:t>
            </a:r>
            <a:r>
              <a:rPr lang="zh-CN" altLang="en-US" dirty="0" smtClean="0"/>
              <a:t>内容 </a:t>
            </a:r>
            <a:r>
              <a:rPr lang="en-US" altLang="zh-CN" dirty="0"/>
              <a:t>Web Content Accessibility Guidelines (WCAG</a:t>
            </a:r>
            <a:r>
              <a:rPr lang="en-US" altLang="zh-CN" dirty="0" smtClean="0"/>
              <a:t>)</a:t>
            </a:r>
          </a:p>
          <a:p>
            <a:pPr lvl="1"/>
            <a:r>
              <a:rPr lang="en-US" altLang="zh-CN" dirty="0" smtClean="0"/>
              <a:t>WCAG1.0</a:t>
            </a:r>
          </a:p>
          <a:p>
            <a:pPr lvl="1"/>
            <a:r>
              <a:rPr lang="en-US" altLang="zh-CN" dirty="0" smtClean="0"/>
              <a:t>WCAG2.0</a:t>
            </a:r>
          </a:p>
          <a:p>
            <a:r>
              <a:rPr lang="zh-CN" altLang="en-US" dirty="0" smtClean="0"/>
              <a:t>美国康复法案</a:t>
            </a:r>
            <a:r>
              <a:rPr lang="en-US" altLang="zh-CN" dirty="0" smtClean="0"/>
              <a:t>508</a:t>
            </a:r>
            <a:r>
              <a:rPr lang="zh-CN" altLang="en-US" dirty="0" smtClean="0"/>
              <a:t>条款（</a:t>
            </a:r>
            <a:r>
              <a:rPr lang="en-US" altLang="zh-CN" dirty="0" smtClean="0"/>
              <a:t>Section 508</a:t>
            </a:r>
            <a:r>
              <a:rPr lang="zh-CN" altLang="en-US" dirty="0" smtClean="0"/>
              <a:t>）</a:t>
            </a:r>
            <a:endParaRPr lang="zh-CN" altLang="en-US" dirty="0"/>
          </a:p>
        </p:txBody>
      </p:sp>
    </p:spTree>
    <p:extLst>
      <p:ext uri="{BB962C8B-B14F-4D97-AF65-F5344CB8AC3E}">
        <p14:creationId xmlns:p14="http://schemas.microsoft.com/office/powerpoint/2010/main" val="38376890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可访问性主要标准</a:t>
            </a:r>
          </a:p>
        </p:txBody>
      </p:sp>
      <p:sp>
        <p:nvSpPr>
          <p:cNvPr id="3" name="内容占位符 2"/>
          <p:cNvSpPr>
            <a:spLocks noGrp="1"/>
          </p:cNvSpPr>
          <p:nvPr>
            <p:ph idx="1"/>
          </p:nvPr>
        </p:nvSpPr>
        <p:spPr/>
        <p:txBody>
          <a:bodyPr/>
          <a:lstStyle/>
          <a:p>
            <a:r>
              <a:rPr lang="zh-CN" altLang="en-US" dirty="0"/>
              <a:t>编写工具 </a:t>
            </a:r>
            <a:r>
              <a:rPr lang="en-US" altLang="zh-CN" dirty="0"/>
              <a:t>Authoring Tool Accessibility Guidelines (ATAG)</a:t>
            </a:r>
          </a:p>
          <a:p>
            <a:r>
              <a:rPr lang="zh-CN" altLang="en-US" dirty="0"/>
              <a:t>用户代理 </a:t>
            </a:r>
            <a:r>
              <a:rPr lang="en-US" altLang="zh-CN" dirty="0"/>
              <a:t>User Agent Accessibility Guidelines (UAAG)</a:t>
            </a:r>
          </a:p>
          <a:p>
            <a:r>
              <a:rPr lang="zh-CN" altLang="en-US" dirty="0" smtClean="0"/>
              <a:t>评估语言 </a:t>
            </a:r>
            <a:r>
              <a:rPr lang="en-US" altLang="zh-CN" dirty="0" smtClean="0"/>
              <a:t>Evaluation </a:t>
            </a:r>
            <a:r>
              <a:rPr lang="en-US" altLang="zh-CN" dirty="0"/>
              <a:t>Language (EARL</a:t>
            </a:r>
            <a:r>
              <a:rPr lang="en-US" altLang="zh-CN" dirty="0" smtClean="0"/>
              <a:t>)</a:t>
            </a:r>
          </a:p>
          <a:p>
            <a:r>
              <a:rPr lang="zh-CN" altLang="en-US" dirty="0" smtClean="0"/>
              <a:t>富客户端应用 </a:t>
            </a:r>
            <a:r>
              <a:rPr lang="en-US" altLang="zh-CN" dirty="0" smtClean="0"/>
              <a:t>WAI-ARIA </a:t>
            </a:r>
            <a:r>
              <a:rPr lang="en-US" altLang="zh-CN" dirty="0"/>
              <a:t>(Rich Applications)</a:t>
            </a:r>
            <a:endParaRPr lang="zh-CN" altLang="en-US" dirty="0"/>
          </a:p>
        </p:txBody>
      </p:sp>
    </p:spTree>
    <p:extLst>
      <p:ext uri="{BB962C8B-B14F-4D97-AF65-F5344CB8AC3E}">
        <p14:creationId xmlns:p14="http://schemas.microsoft.com/office/powerpoint/2010/main" val="84668896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可访问</a:t>
            </a:r>
            <a:r>
              <a:rPr lang="zh-CN" altLang="en-US" dirty="0" smtClean="0"/>
              <a:t>性主要优点</a:t>
            </a:r>
            <a:endParaRPr lang="zh-CN" altLang="en-US" dirty="0"/>
          </a:p>
        </p:txBody>
      </p:sp>
      <p:sp>
        <p:nvSpPr>
          <p:cNvPr id="3" name="内容占位符 2"/>
          <p:cNvSpPr>
            <a:spLocks noGrp="1"/>
          </p:cNvSpPr>
          <p:nvPr>
            <p:ph idx="1"/>
          </p:nvPr>
        </p:nvSpPr>
        <p:spPr/>
        <p:txBody>
          <a:bodyPr/>
          <a:lstStyle/>
          <a:p>
            <a:r>
              <a:rPr lang="zh-CN" altLang="en-US" dirty="0" smtClean="0"/>
              <a:t>有助于视觉</a:t>
            </a:r>
            <a:r>
              <a:rPr lang="zh-CN" altLang="en-US" dirty="0"/>
              <a:t>、听觉、行动能力与认知能力有障碍的用户</a:t>
            </a:r>
            <a:r>
              <a:rPr lang="zh-CN" altLang="en-US" dirty="0" smtClean="0"/>
              <a:t>浏览</a:t>
            </a:r>
            <a:endParaRPr lang="en-US" altLang="zh-CN" dirty="0" smtClean="0"/>
          </a:p>
          <a:p>
            <a:endParaRPr lang="en-US" altLang="zh-CN" dirty="0"/>
          </a:p>
          <a:p>
            <a:r>
              <a:rPr lang="zh-CN" altLang="en-US" dirty="0"/>
              <a:t>有助于使用较为老旧、运算速度较慢的</a:t>
            </a:r>
            <a:r>
              <a:rPr lang="zh-CN" altLang="en-US" dirty="0" smtClean="0"/>
              <a:t>电脑或功能受限的用户代理的用户</a:t>
            </a:r>
            <a:endParaRPr lang="en-US" altLang="zh-CN" dirty="0" smtClean="0"/>
          </a:p>
          <a:p>
            <a:endParaRPr lang="en-US" altLang="zh-CN" dirty="0"/>
          </a:p>
          <a:p>
            <a:r>
              <a:rPr lang="zh-CN" altLang="en-US" dirty="0"/>
              <a:t>有助于搜索引擎优化</a:t>
            </a:r>
          </a:p>
          <a:p>
            <a:endParaRPr lang="zh-CN" altLang="en-US" dirty="0"/>
          </a:p>
          <a:p>
            <a:endParaRPr lang="zh-CN" altLang="en-US" dirty="0"/>
          </a:p>
        </p:txBody>
      </p:sp>
    </p:spTree>
    <p:extLst>
      <p:ext uri="{BB962C8B-B14F-4D97-AF65-F5344CB8AC3E}">
        <p14:creationId xmlns:p14="http://schemas.microsoft.com/office/powerpoint/2010/main" val="79036460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需考虑的常见对象</a:t>
            </a:r>
            <a:endParaRPr lang="zh-CN" altLang="en-US" dirty="0"/>
          </a:p>
        </p:txBody>
      </p:sp>
      <p:sp>
        <p:nvSpPr>
          <p:cNvPr id="3" name="内容占位符 2"/>
          <p:cNvSpPr>
            <a:spLocks noGrp="1"/>
          </p:cNvSpPr>
          <p:nvPr>
            <p:ph idx="1"/>
          </p:nvPr>
        </p:nvSpPr>
        <p:spPr/>
        <p:txBody>
          <a:bodyPr/>
          <a:lstStyle/>
          <a:p>
            <a:r>
              <a:rPr lang="zh-CN" altLang="en-US" dirty="0" smtClean="0"/>
              <a:t>盲人</a:t>
            </a:r>
            <a:endParaRPr lang="en-US" altLang="zh-CN" dirty="0" smtClean="0"/>
          </a:p>
          <a:p>
            <a:pPr lvl="1"/>
            <a:r>
              <a:rPr lang="zh-CN" altLang="en-US" dirty="0" smtClean="0"/>
              <a:t>屏幕录像、视频和页面导览</a:t>
            </a:r>
            <a:endParaRPr lang="en-US" altLang="zh-CN" dirty="0" smtClean="0"/>
          </a:p>
          <a:p>
            <a:pPr lvl="1"/>
            <a:r>
              <a:rPr lang="zh-CN" altLang="en-US" dirty="0" smtClean="0"/>
              <a:t>颜色</a:t>
            </a:r>
            <a:endParaRPr lang="en-US" altLang="zh-CN" dirty="0" smtClean="0"/>
          </a:p>
          <a:p>
            <a:pPr lvl="1"/>
            <a:r>
              <a:rPr lang="en-US" altLang="zh-CN" dirty="0" smtClean="0"/>
              <a:t>Alt</a:t>
            </a:r>
            <a:r>
              <a:rPr lang="zh-CN" altLang="en-US" dirty="0" smtClean="0"/>
              <a:t>属性</a:t>
            </a:r>
            <a:endParaRPr lang="en-US" altLang="zh-CN" dirty="0" smtClean="0"/>
          </a:p>
          <a:p>
            <a:pPr lvl="1"/>
            <a:r>
              <a:rPr lang="zh-CN" altLang="en-US" dirty="0" smtClean="0"/>
              <a:t>图表</a:t>
            </a:r>
            <a:endParaRPr lang="en-US" altLang="zh-CN" dirty="0" smtClean="0"/>
          </a:p>
          <a:p>
            <a:pPr lvl="1"/>
            <a:r>
              <a:rPr lang="zh-CN" altLang="en-US" dirty="0" smtClean="0"/>
              <a:t>拼写和语法</a:t>
            </a:r>
            <a:endParaRPr lang="en-US" altLang="zh-CN" dirty="0" smtClean="0"/>
          </a:p>
          <a:p>
            <a:pPr lvl="1"/>
            <a:r>
              <a:rPr lang="en-US" altLang="zh-CN" dirty="0" smtClean="0"/>
              <a:t>JavaScript</a:t>
            </a:r>
            <a:r>
              <a:rPr lang="zh-CN" altLang="en-US" dirty="0" smtClean="0"/>
              <a:t>和</a:t>
            </a:r>
            <a:r>
              <a:rPr lang="en-US" altLang="zh-CN" dirty="0" smtClean="0"/>
              <a:t>Ajax</a:t>
            </a:r>
          </a:p>
          <a:p>
            <a:pPr lvl="1"/>
            <a:r>
              <a:rPr lang="en-US" altLang="zh-CN" dirty="0" smtClean="0"/>
              <a:t>Google</a:t>
            </a:r>
            <a:r>
              <a:rPr lang="zh-CN" altLang="en-US" dirty="0" smtClean="0"/>
              <a:t>和搜索引擎</a:t>
            </a:r>
            <a:endParaRPr lang="zh-CN" altLang="en-US" dirty="0"/>
          </a:p>
        </p:txBody>
      </p:sp>
    </p:spTree>
    <p:extLst>
      <p:ext uri="{BB962C8B-B14F-4D97-AF65-F5344CB8AC3E}">
        <p14:creationId xmlns:p14="http://schemas.microsoft.com/office/powerpoint/2010/main" val="148944899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需考虑的常见对象</a:t>
            </a:r>
          </a:p>
        </p:txBody>
      </p:sp>
      <p:sp>
        <p:nvSpPr>
          <p:cNvPr id="3" name="内容占位符 2"/>
          <p:cNvSpPr>
            <a:spLocks noGrp="1"/>
          </p:cNvSpPr>
          <p:nvPr>
            <p:ph idx="1"/>
          </p:nvPr>
        </p:nvSpPr>
        <p:spPr/>
        <p:txBody>
          <a:bodyPr/>
          <a:lstStyle/>
          <a:p>
            <a:r>
              <a:rPr lang="zh-CN" altLang="en-US" dirty="0" smtClean="0"/>
              <a:t>色盲用户</a:t>
            </a:r>
            <a:endParaRPr lang="en-US" altLang="zh-CN" dirty="0" smtClean="0"/>
          </a:p>
          <a:p>
            <a:pPr lvl="1"/>
            <a:r>
              <a:rPr lang="zh-CN" altLang="en-US" dirty="0" smtClean="0"/>
              <a:t>红绿色盲、蓝色盲</a:t>
            </a:r>
            <a:endParaRPr lang="en-US" altLang="zh-CN" dirty="0" smtClean="0"/>
          </a:p>
          <a:p>
            <a:r>
              <a:rPr lang="zh-CN" altLang="en-US" dirty="0" smtClean="0"/>
              <a:t>有视觉缺陷用户</a:t>
            </a:r>
            <a:endParaRPr lang="en-US" altLang="zh-CN" dirty="0" smtClean="0"/>
          </a:p>
          <a:p>
            <a:pPr lvl="1"/>
            <a:r>
              <a:rPr lang="zh-CN" altLang="en-US" dirty="0" smtClean="0"/>
              <a:t>放大镜</a:t>
            </a:r>
            <a:endParaRPr lang="en-US" altLang="zh-CN" dirty="0" smtClean="0"/>
          </a:p>
          <a:p>
            <a:r>
              <a:rPr lang="zh-CN" altLang="en-US" dirty="0" smtClean="0"/>
              <a:t>有听力缺陷用户</a:t>
            </a:r>
            <a:endParaRPr lang="en-US" altLang="zh-CN" dirty="0" smtClean="0"/>
          </a:p>
          <a:p>
            <a:r>
              <a:rPr lang="zh-CN" altLang="en-US" dirty="0" smtClean="0"/>
              <a:t>行动障碍和没有鼠标的用户</a:t>
            </a:r>
            <a:endParaRPr lang="zh-CN" altLang="en-US" dirty="0"/>
          </a:p>
        </p:txBody>
      </p:sp>
    </p:spTree>
    <p:extLst>
      <p:ext uri="{BB962C8B-B14F-4D97-AF65-F5344CB8AC3E}">
        <p14:creationId xmlns:p14="http://schemas.microsoft.com/office/powerpoint/2010/main" val="69059691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需考虑的常见对象</a:t>
            </a:r>
          </a:p>
        </p:txBody>
      </p:sp>
      <p:pic>
        <p:nvPicPr>
          <p:cNvPr id="8" name="Picture 2"/>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2492896"/>
            <a:ext cx="3810000" cy="2869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2492896"/>
            <a:ext cx="4024514"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38077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需考虑的常见对象</a:t>
            </a:r>
          </a:p>
        </p:txBody>
      </p:sp>
      <p:pic>
        <p:nvPicPr>
          <p:cNvPr id="1028" name="Picture 4"/>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2644880"/>
            <a:ext cx="3810000" cy="2635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4800600" y="2647788"/>
            <a:ext cx="3810000" cy="2629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790494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可访问性</a:t>
            </a:r>
            <a:r>
              <a:rPr lang="zh-CN" altLang="en-US" dirty="0" smtClean="0"/>
              <a:t>主要原则</a:t>
            </a:r>
            <a:endParaRPr lang="zh-CN" altLang="en-US" dirty="0"/>
          </a:p>
        </p:txBody>
      </p:sp>
      <p:sp>
        <p:nvSpPr>
          <p:cNvPr id="3" name="内容占位符 2"/>
          <p:cNvSpPr>
            <a:spLocks noGrp="1"/>
          </p:cNvSpPr>
          <p:nvPr>
            <p:ph idx="1"/>
          </p:nvPr>
        </p:nvSpPr>
        <p:spPr/>
        <p:txBody>
          <a:bodyPr/>
          <a:lstStyle/>
          <a:p>
            <a:r>
              <a:rPr lang="zh-CN" altLang="en-US" dirty="0" smtClean="0"/>
              <a:t>使用有逻辑的页面结构和良好的导航</a:t>
            </a:r>
            <a:endParaRPr lang="en-US" altLang="zh-CN" dirty="0" smtClean="0"/>
          </a:p>
          <a:p>
            <a:r>
              <a:rPr lang="zh-CN" altLang="en-US" dirty="0" smtClean="0"/>
              <a:t>为所有非本文内容提供文本可选方案</a:t>
            </a:r>
            <a:endParaRPr lang="en-US" altLang="zh-CN" dirty="0" smtClean="0"/>
          </a:p>
          <a:p>
            <a:r>
              <a:rPr lang="zh-CN" altLang="en-US" dirty="0" smtClean="0"/>
              <a:t>所创建的内容应可以多种方式呈现而不损失内容和结构信息</a:t>
            </a:r>
            <a:endParaRPr lang="en-US" altLang="zh-CN" dirty="0"/>
          </a:p>
          <a:p>
            <a:r>
              <a:rPr lang="zh-CN" altLang="en-US" dirty="0" smtClean="0"/>
              <a:t>为内容提供键盘访问方法</a:t>
            </a:r>
            <a:endParaRPr lang="en-US" altLang="zh-CN" dirty="0" smtClean="0"/>
          </a:p>
          <a:p>
            <a:endParaRPr lang="en-US" altLang="zh-CN" dirty="0"/>
          </a:p>
          <a:p>
            <a:r>
              <a:rPr lang="zh-CN" altLang="en-US" dirty="0" smtClean="0"/>
              <a:t>遵循某个标准</a:t>
            </a:r>
            <a:endParaRPr lang="zh-CN" altLang="en-US" dirty="0"/>
          </a:p>
        </p:txBody>
      </p:sp>
    </p:spTree>
    <p:extLst>
      <p:ext uri="{BB962C8B-B14F-4D97-AF65-F5344CB8AC3E}">
        <p14:creationId xmlns:p14="http://schemas.microsoft.com/office/powerpoint/2010/main" val="14659080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Adapter</a:t>
            </a:r>
            <a:r>
              <a:rPr lang="zh-CN" altLang="en-US" dirty="0" smtClean="0"/>
              <a:t>模式</a:t>
            </a:r>
            <a:endParaRPr lang="zh-CN" altLang="en-US" dirty="0"/>
          </a:p>
        </p:txBody>
      </p:sp>
      <p:pic>
        <p:nvPicPr>
          <p:cNvPr id="4" name="Content Placeholder 5" descr="4071514008.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17304" r="-17304"/>
          <a:stretch>
            <a:fillRect/>
          </a:stretch>
        </p:blipFill>
        <p:spPr>
          <a:xfrm>
            <a:off x="1135759" y="1700808"/>
            <a:ext cx="6720081" cy="4752528"/>
          </a:xfrm>
        </p:spPr>
      </p:pic>
    </p:spTree>
    <p:extLst>
      <p:ext uri="{BB962C8B-B14F-4D97-AF65-F5344CB8AC3E}">
        <p14:creationId xmlns:p14="http://schemas.microsoft.com/office/powerpoint/2010/main" val="326632641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可访问</a:t>
            </a:r>
            <a:r>
              <a:rPr lang="zh-CN" altLang="en-US" dirty="0" smtClean="0"/>
              <a:t>性主要策略</a:t>
            </a:r>
            <a:endParaRPr lang="zh-CN" altLang="en-US" dirty="0"/>
          </a:p>
        </p:txBody>
      </p:sp>
      <p:sp>
        <p:nvSpPr>
          <p:cNvPr id="3" name="内容占位符 2"/>
          <p:cNvSpPr>
            <a:spLocks noGrp="1"/>
          </p:cNvSpPr>
          <p:nvPr>
            <p:ph idx="1"/>
          </p:nvPr>
        </p:nvSpPr>
        <p:spPr/>
        <p:txBody>
          <a:bodyPr/>
          <a:lstStyle/>
          <a:p>
            <a:r>
              <a:rPr lang="zh-CN" altLang="en-US" dirty="0" smtClean="0"/>
              <a:t>自然退化</a:t>
            </a:r>
            <a:endParaRPr lang="en-US" altLang="zh-CN" dirty="0" smtClean="0"/>
          </a:p>
          <a:p>
            <a:r>
              <a:rPr lang="zh-CN" altLang="en-US" dirty="0" smtClean="0"/>
              <a:t>考虑技术兼容性</a:t>
            </a:r>
            <a:endParaRPr lang="en-US" altLang="zh-CN" dirty="0" smtClean="0"/>
          </a:p>
          <a:p>
            <a:pPr lvl="1"/>
            <a:r>
              <a:rPr lang="en-US" altLang="zh-CN" dirty="0" smtClean="0"/>
              <a:t>JavaScript/Ajax</a:t>
            </a:r>
          </a:p>
          <a:p>
            <a:pPr lvl="1"/>
            <a:r>
              <a:rPr lang="en-US" altLang="zh-CN" dirty="0" smtClean="0"/>
              <a:t>Flash</a:t>
            </a:r>
          </a:p>
          <a:p>
            <a:pPr lvl="1"/>
            <a:r>
              <a:rPr lang="zh-CN" altLang="en-US" dirty="0"/>
              <a:t>下</a:t>
            </a:r>
            <a:r>
              <a:rPr lang="zh-CN" altLang="en-US" dirty="0" smtClean="0"/>
              <a:t>拉菜单</a:t>
            </a:r>
            <a:endParaRPr lang="en-US" altLang="zh-CN" dirty="0" smtClean="0"/>
          </a:p>
          <a:p>
            <a:pPr lvl="1"/>
            <a:r>
              <a:rPr lang="en-US" altLang="zh-CN" dirty="0" smtClean="0"/>
              <a:t>Mobile</a:t>
            </a:r>
          </a:p>
          <a:p>
            <a:r>
              <a:rPr lang="zh-CN" altLang="en-US" dirty="0" smtClean="0"/>
              <a:t>出错提示</a:t>
            </a:r>
            <a:endParaRPr lang="en-US" altLang="zh-CN" dirty="0" smtClean="0"/>
          </a:p>
          <a:p>
            <a:r>
              <a:rPr lang="zh-CN" altLang="en-US" dirty="0" smtClean="0"/>
              <a:t>跨平台跨浏览器测试</a:t>
            </a:r>
            <a:endParaRPr lang="zh-CN" altLang="en-US" dirty="0"/>
          </a:p>
        </p:txBody>
      </p:sp>
    </p:spTree>
    <p:extLst>
      <p:ext uri="{BB962C8B-B14F-4D97-AF65-F5344CB8AC3E}">
        <p14:creationId xmlns:p14="http://schemas.microsoft.com/office/powerpoint/2010/main" val="177928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表格的可访问性</a:t>
            </a:r>
            <a:endParaRPr lang="zh-CN" altLang="en-US" dirty="0"/>
          </a:p>
        </p:txBody>
      </p:sp>
      <p:sp>
        <p:nvSpPr>
          <p:cNvPr id="3" name="内容占位符 2"/>
          <p:cNvSpPr>
            <a:spLocks noGrp="1"/>
          </p:cNvSpPr>
          <p:nvPr>
            <p:ph idx="1"/>
          </p:nvPr>
        </p:nvSpPr>
        <p:spPr/>
        <p:txBody>
          <a:bodyPr/>
          <a:lstStyle/>
          <a:p>
            <a:r>
              <a:rPr lang="zh-CN" altLang="en-US" dirty="0" smtClean="0"/>
              <a:t>仅在呈现有表格特性数据时使用表格</a:t>
            </a:r>
            <a:endParaRPr lang="en-US" altLang="zh-CN" dirty="0" smtClean="0"/>
          </a:p>
          <a:p>
            <a:endParaRPr lang="en-US" altLang="zh-CN" dirty="0"/>
          </a:p>
          <a:p>
            <a:r>
              <a:rPr lang="zh-CN" altLang="en-US" dirty="0" smtClean="0"/>
              <a:t>使用</a:t>
            </a:r>
            <a:r>
              <a:rPr lang="en-US" altLang="zh-CN" dirty="0" smtClean="0"/>
              <a:t>caption</a:t>
            </a:r>
            <a:r>
              <a:rPr lang="zh-CN" altLang="en-US" dirty="0" smtClean="0"/>
              <a:t>和</a:t>
            </a:r>
            <a:r>
              <a:rPr lang="en-US" altLang="zh-CN" dirty="0" err="1" smtClean="0"/>
              <a:t>th</a:t>
            </a:r>
            <a:r>
              <a:rPr lang="zh-CN" altLang="en-US" dirty="0" smtClean="0"/>
              <a:t>等标题元素，并给予有意义的文本描述</a:t>
            </a:r>
            <a:endParaRPr lang="en-US" altLang="zh-CN" dirty="0" smtClean="0"/>
          </a:p>
          <a:p>
            <a:endParaRPr lang="en-US" altLang="zh-CN" dirty="0"/>
          </a:p>
          <a:p>
            <a:r>
              <a:rPr lang="zh-CN" altLang="en-US" dirty="0" smtClean="0"/>
              <a:t>使用</a:t>
            </a:r>
            <a:r>
              <a:rPr lang="en-US" altLang="zh-CN" dirty="0" smtClean="0"/>
              <a:t>scope</a:t>
            </a:r>
            <a:r>
              <a:rPr lang="zh-CN" altLang="en-US" dirty="0" smtClean="0"/>
              <a:t>等属性</a:t>
            </a:r>
            <a:endParaRPr lang="en-US" altLang="zh-CN" dirty="0" smtClean="0"/>
          </a:p>
          <a:p>
            <a:endParaRPr lang="en-US" altLang="zh-CN" dirty="0"/>
          </a:p>
          <a:p>
            <a:r>
              <a:rPr lang="zh-CN" altLang="en-US" dirty="0" smtClean="0"/>
              <a:t>将表格放入</a:t>
            </a:r>
            <a:r>
              <a:rPr lang="en-US" altLang="zh-CN" dirty="0" smtClean="0"/>
              <a:t>figure</a:t>
            </a:r>
            <a:r>
              <a:rPr lang="zh-CN" altLang="en-US" dirty="0" smtClean="0"/>
              <a:t>元素以提供较长的有意义的表格描述</a:t>
            </a:r>
            <a:endParaRPr lang="zh-CN" altLang="en-US" dirty="0"/>
          </a:p>
        </p:txBody>
      </p:sp>
    </p:spTree>
    <p:extLst>
      <p:ext uri="{BB962C8B-B14F-4D97-AF65-F5344CB8AC3E}">
        <p14:creationId xmlns:p14="http://schemas.microsoft.com/office/powerpoint/2010/main" val="355981326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表单的可访问性</a:t>
            </a:r>
            <a:endParaRPr lang="zh-CN" altLang="en-US" dirty="0"/>
          </a:p>
        </p:txBody>
      </p:sp>
      <p:sp>
        <p:nvSpPr>
          <p:cNvPr id="3" name="内容占位符 2"/>
          <p:cNvSpPr>
            <a:spLocks noGrp="1"/>
          </p:cNvSpPr>
          <p:nvPr>
            <p:ph idx="1"/>
          </p:nvPr>
        </p:nvSpPr>
        <p:spPr/>
        <p:txBody>
          <a:bodyPr/>
          <a:lstStyle/>
          <a:p>
            <a:r>
              <a:rPr lang="zh-CN" altLang="en-US" dirty="0" smtClean="0"/>
              <a:t>应提供键盘快捷方式</a:t>
            </a:r>
            <a:endParaRPr lang="en-US" altLang="zh-CN" dirty="0" smtClean="0"/>
          </a:p>
          <a:p>
            <a:r>
              <a:rPr lang="zh-CN" altLang="en-US" dirty="0" smtClean="0"/>
              <a:t>使用</a:t>
            </a:r>
            <a:r>
              <a:rPr lang="en-US" altLang="zh-CN" dirty="0" err="1" smtClean="0"/>
              <a:t>fieldset</a:t>
            </a:r>
            <a:r>
              <a:rPr lang="zh-CN" altLang="en-US" dirty="0" smtClean="0"/>
              <a:t>、</a:t>
            </a:r>
            <a:r>
              <a:rPr lang="en-US" altLang="zh-CN" dirty="0" smtClean="0"/>
              <a:t>legend</a:t>
            </a:r>
            <a:r>
              <a:rPr lang="zh-CN" altLang="en-US" dirty="0" smtClean="0"/>
              <a:t>和</a:t>
            </a:r>
            <a:r>
              <a:rPr lang="en-US" altLang="zh-CN" dirty="0" smtClean="0"/>
              <a:t>label</a:t>
            </a:r>
            <a:r>
              <a:rPr lang="zh-CN" altLang="en-US" dirty="0" smtClean="0"/>
              <a:t>元素</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467" y="3177343"/>
            <a:ext cx="5928666" cy="3264024"/>
          </a:xfrm>
          <a:prstGeom prst="rect">
            <a:avLst/>
          </a:prstGeom>
        </p:spPr>
      </p:pic>
    </p:spTree>
    <p:extLst>
      <p:ext uri="{BB962C8B-B14F-4D97-AF65-F5344CB8AC3E}">
        <p14:creationId xmlns:p14="http://schemas.microsoft.com/office/powerpoint/2010/main" val="327546208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XI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相关资源</a:t>
            </a:r>
            <a:endParaRPr lang="en-US" altLang="zh-CN" dirty="0"/>
          </a:p>
        </p:txBody>
      </p:sp>
    </p:spTree>
    <p:extLst>
      <p:ext uri="{BB962C8B-B14F-4D97-AF65-F5344CB8AC3E}">
        <p14:creationId xmlns:p14="http://schemas.microsoft.com/office/powerpoint/2010/main" val="157275837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课后阅读</a:t>
            </a:r>
          </a:p>
        </p:txBody>
      </p:sp>
      <p:sp>
        <p:nvSpPr>
          <p:cNvPr id="3" name="内容占位符 2"/>
          <p:cNvSpPr>
            <a:spLocks noGrp="1"/>
          </p:cNvSpPr>
          <p:nvPr>
            <p:ph idx="1"/>
          </p:nvPr>
        </p:nvSpPr>
        <p:spPr/>
        <p:txBody>
          <a:bodyPr/>
          <a:lstStyle/>
          <a:p>
            <a:r>
              <a:rPr lang="en-US" altLang="zh-CN" dirty="0" smtClean="0"/>
              <a:t>JavaScript </a:t>
            </a:r>
            <a:r>
              <a:rPr lang="en-US" altLang="zh-CN" dirty="0"/>
              <a:t>Style </a:t>
            </a:r>
            <a:r>
              <a:rPr lang="en-US" altLang="zh-CN" dirty="0" smtClean="0"/>
              <a:t>Guide</a:t>
            </a:r>
            <a:r>
              <a:rPr lang="zh-CN" altLang="en-US" dirty="0" smtClean="0"/>
              <a:t>，</a:t>
            </a:r>
            <a:r>
              <a:rPr lang="en-US" altLang="zh-CN" dirty="0"/>
              <a:t>Maintainable JavaScript </a:t>
            </a:r>
            <a:r>
              <a:rPr lang="en-US" altLang="zh-CN" dirty="0" smtClean="0"/>
              <a:t>Appendix A</a:t>
            </a:r>
          </a:p>
          <a:p>
            <a:endParaRPr lang="en-US" altLang="zh-CN" dirty="0"/>
          </a:p>
          <a:p>
            <a:r>
              <a:rPr lang="en-US" altLang="zh-CN" dirty="0"/>
              <a:t>Progressive Enhancement and the Future of Web Design</a:t>
            </a:r>
            <a:r>
              <a:rPr lang="zh-CN" altLang="en-US" dirty="0"/>
              <a:t>，</a:t>
            </a:r>
            <a:r>
              <a:rPr lang="en-US" altLang="zh-CN" dirty="0">
                <a:hlinkClick r:id="rId3"/>
              </a:rPr>
              <a:t>http://www.hesketh.com/thought-leadership/our-publications/progressive-enhancement-and-future-web-design</a:t>
            </a:r>
            <a:r>
              <a:rPr lang="en-US" altLang="zh-CN" dirty="0"/>
              <a:t> </a:t>
            </a:r>
          </a:p>
          <a:p>
            <a:endParaRPr lang="en-US" altLang="zh-CN" dirty="0" smtClean="0"/>
          </a:p>
          <a:p>
            <a:endParaRPr lang="en-US" altLang="zh-CN" dirty="0"/>
          </a:p>
        </p:txBody>
      </p:sp>
    </p:spTree>
    <p:extLst>
      <p:ext uri="{BB962C8B-B14F-4D97-AF65-F5344CB8AC3E}">
        <p14:creationId xmlns:p14="http://schemas.microsoft.com/office/powerpoint/2010/main" val="258236468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网上资源</a:t>
            </a:r>
            <a:endParaRPr lang="zh-CN" altLang="en-US" dirty="0"/>
          </a:p>
        </p:txBody>
      </p:sp>
      <p:sp>
        <p:nvSpPr>
          <p:cNvPr id="3" name="内容占位符 2"/>
          <p:cNvSpPr>
            <a:spLocks noGrp="1"/>
          </p:cNvSpPr>
          <p:nvPr>
            <p:ph idx="1"/>
          </p:nvPr>
        </p:nvSpPr>
        <p:spPr/>
        <p:txBody>
          <a:bodyPr/>
          <a:lstStyle/>
          <a:p>
            <a:r>
              <a:rPr lang="en-US" altLang="zh-CN" dirty="0" smtClean="0"/>
              <a:t>The Web Standards Project</a:t>
            </a:r>
            <a:r>
              <a:rPr lang="zh-CN" altLang="en-US" dirty="0" smtClean="0"/>
              <a:t>，</a:t>
            </a:r>
            <a:r>
              <a:rPr lang="en-US" altLang="zh-CN" dirty="0">
                <a:hlinkClick r:id="rId2"/>
              </a:rPr>
              <a:t>http://www.webstandards.org</a:t>
            </a:r>
            <a:r>
              <a:rPr lang="en-US" altLang="zh-CN" dirty="0" smtClean="0">
                <a:hlinkClick r:id="rId2"/>
              </a:rPr>
              <a:t>/</a:t>
            </a:r>
            <a:r>
              <a:rPr lang="en-US" altLang="zh-CN" dirty="0" smtClean="0"/>
              <a:t> </a:t>
            </a:r>
          </a:p>
          <a:p>
            <a:r>
              <a:rPr lang="en-US" altLang="zh-CN" dirty="0" smtClean="0"/>
              <a:t>A List Apart</a:t>
            </a:r>
            <a:r>
              <a:rPr lang="zh-CN" altLang="en-US" dirty="0" smtClean="0"/>
              <a:t>，</a:t>
            </a:r>
            <a:r>
              <a:rPr lang="en-US" altLang="zh-CN" dirty="0">
                <a:hlinkClick r:id="rId3"/>
              </a:rPr>
              <a:t>http://www.alistapart.com</a:t>
            </a:r>
            <a:r>
              <a:rPr lang="en-US" altLang="zh-CN" dirty="0" smtClean="0">
                <a:hlinkClick r:id="rId3"/>
              </a:rPr>
              <a:t>/</a:t>
            </a:r>
            <a:r>
              <a:rPr lang="en-US" altLang="zh-CN" dirty="0" smtClean="0"/>
              <a:t> </a:t>
            </a:r>
          </a:p>
          <a:p>
            <a:r>
              <a:rPr lang="en-US" altLang="zh-CN" dirty="0" smtClean="0"/>
              <a:t>Adaptive Path</a:t>
            </a:r>
            <a:r>
              <a:rPr lang="zh-CN" altLang="en-US" dirty="0" smtClean="0"/>
              <a:t>，</a:t>
            </a:r>
            <a:r>
              <a:rPr lang="en-US" altLang="zh-CN" dirty="0">
                <a:hlinkClick r:id="rId4"/>
              </a:rPr>
              <a:t>http://www.adaptivepath.com</a:t>
            </a:r>
            <a:r>
              <a:rPr lang="en-US" altLang="zh-CN" dirty="0" smtClean="0">
                <a:hlinkClick r:id="rId4"/>
              </a:rPr>
              <a:t>/</a:t>
            </a:r>
            <a:r>
              <a:rPr lang="en-US" altLang="zh-CN" dirty="0" smtClean="0"/>
              <a:t> </a:t>
            </a:r>
          </a:p>
          <a:p>
            <a:r>
              <a:rPr lang="en-US" altLang="zh-CN" dirty="0" smtClean="0"/>
              <a:t>Advanced Common Sense</a:t>
            </a:r>
            <a:r>
              <a:rPr lang="zh-CN" altLang="en-US" dirty="0" smtClean="0"/>
              <a:t>，</a:t>
            </a:r>
            <a:r>
              <a:rPr lang="en-US" altLang="zh-CN" dirty="0">
                <a:hlinkClick r:id="rId5"/>
              </a:rPr>
              <a:t>http://www.sensible.com</a:t>
            </a:r>
            <a:r>
              <a:rPr lang="en-US" altLang="zh-CN" dirty="0" smtClean="0">
                <a:hlinkClick r:id="rId5"/>
              </a:rPr>
              <a:t>/</a:t>
            </a:r>
            <a:r>
              <a:rPr lang="en-US" altLang="zh-CN" dirty="0" smtClean="0"/>
              <a:t>   </a:t>
            </a:r>
          </a:p>
        </p:txBody>
      </p:sp>
    </p:spTree>
    <p:extLst>
      <p:ext uri="{BB962C8B-B14F-4D97-AF65-F5344CB8AC3E}">
        <p14:creationId xmlns:p14="http://schemas.microsoft.com/office/powerpoint/2010/main" val="120284101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参考书籍</a:t>
            </a:r>
          </a:p>
        </p:txBody>
      </p:sp>
      <p:pic>
        <p:nvPicPr>
          <p:cNvPr id="5" name="内容占位符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38808" y="1905000"/>
            <a:ext cx="2608783" cy="4114800"/>
          </a:xfrm>
        </p:spPr>
      </p:pic>
      <p:pic>
        <p:nvPicPr>
          <p:cNvPr id="4" name="内容占位符 3"/>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133746" y="1905000"/>
            <a:ext cx="3143707" cy="4114800"/>
          </a:xfrm>
        </p:spPr>
      </p:pic>
    </p:spTree>
    <p:extLst>
      <p:ext uri="{BB962C8B-B14F-4D97-AF65-F5344CB8AC3E}">
        <p14:creationId xmlns:p14="http://schemas.microsoft.com/office/powerpoint/2010/main" val="42813117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参考书籍</a:t>
            </a:r>
          </a:p>
        </p:txBody>
      </p:sp>
      <p:pic>
        <p:nvPicPr>
          <p:cNvPr id="5" name="内容占位符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03020" y="1905000"/>
            <a:ext cx="2880360" cy="4114800"/>
          </a:xfrm>
        </p:spPr>
      </p:pic>
      <p:pic>
        <p:nvPicPr>
          <p:cNvPr id="8"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427984" y="19050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257755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参考书籍</a:t>
            </a:r>
          </a:p>
        </p:txBody>
      </p:sp>
      <p:pic>
        <p:nvPicPr>
          <p:cNvPr id="5" name="内容占位符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166648" y="1905000"/>
            <a:ext cx="3153103" cy="4114800"/>
          </a:xfrm>
        </p:spPr>
      </p:pic>
      <p:pic>
        <p:nvPicPr>
          <p:cNvPr id="8" name="内容占位符 7"/>
          <p:cNvPicPr>
            <a:picLocks noGrp="1" noChangeAspect="1"/>
          </p:cNvPicPr>
          <p:nvPr>
            <p:ph sz="half" idx="2"/>
          </p:nvPr>
        </p:nvPicPr>
        <p:blipFill>
          <a:blip r:embed="rId3"/>
          <a:stretch>
            <a:fillRect/>
          </a:stretch>
        </p:blipFill>
        <p:spPr>
          <a:xfrm>
            <a:off x="5156273" y="1905000"/>
            <a:ext cx="3098654" cy="4114800"/>
          </a:xfrm>
          <a:prstGeom prst="rect">
            <a:avLst/>
          </a:prstGeom>
        </p:spPr>
      </p:pic>
    </p:spTree>
    <p:extLst>
      <p:ext uri="{BB962C8B-B14F-4D97-AF65-F5344CB8AC3E}">
        <p14:creationId xmlns:p14="http://schemas.microsoft.com/office/powerpoint/2010/main" val="321539753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参考书籍</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2061210"/>
            <a:ext cx="2808312" cy="3528030"/>
          </a:xfrm>
          <a:prstGeom prst="rect">
            <a:avLst/>
          </a:prstGeom>
        </p:spPr>
      </p:pic>
      <p:pic>
        <p:nvPicPr>
          <p:cNvPr id="6" name="图片 5"/>
          <p:cNvPicPr>
            <a:picLocks noChangeAspect="1"/>
          </p:cNvPicPr>
          <p:nvPr/>
        </p:nvPicPr>
        <p:blipFill>
          <a:blip r:embed="rId3"/>
          <a:stretch>
            <a:fillRect/>
          </a:stretch>
        </p:blipFill>
        <p:spPr>
          <a:xfrm>
            <a:off x="5076056" y="2061210"/>
            <a:ext cx="2448272" cy="3528030"/>
          </a:xfrm>
          <a:prstGeom prst="rect">
            <a:avLst/>
          </a:prstGeom>
        </p:spPr>
      </p:pic>
    </p:spTree>
    <p:extLst>
      <p:ext uri="{BB962C8B-B14F-4D97-AF65-F5344CB8AC3E}">
        <p14:creationId xmlns:p14="http://schemas.microsoft.com/office/powerpoint/2010/main" val="22730504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Adapter</a:t>
            </a:r>
            <a:r>
              <a:rPr lang="zh-CN" altLang="en-US" dirty="0"/>
              <a:t>模式</a:t>
            </a:r>
          </a:p>
        </p:txBody>
      </p:sp>
      <p:pic>
        <p:nvPicPr>
          <p:cNvPr id="7" name="内容占位符 6"/>
          <p:cNvPicPr>
            <a:picLocks noGrp="1" noChangeAspect="1"/>
          </p:cNvPicPr>
          <p:nvPr>
            <p:ph sz="half" idx="1"/>
          </p:nvPr>
        </p:nvPicPr>
        <p:blipFill>
          <a:blip r:embed="rId2"/>
          <a:stretch>
            <a:fillRect/>
          </a:stretch>
        </p:blipFill>
        <p:spPr>
          <a:xfrm>
            <a:off x="838200" y="2267141"/>
            <a:ext cx="3810000" cy="3390518"/>
          </a:xfrm>
          <a:prstGeom prst="rect">
            <a:avLst/>
          </a:prstGeom>
        </p:spPr>
      </p:pic>
      <p:pic>
        <p:nvPicPr>
          <p:cNvPr id="8" name="内容占位符 7"/>
          <p:cNvPicPr>
            <a:picLocks noGrp="1" noChangeAspect="1"/>
          </p:cNvPicPr>
          <p:nvPr>
            <p:ph sz="half" idx="2"/>
          </p:nvPr>
        </p:nvPicPr>
        <p:blipFill>
          <a:blip r:embed="rId3"/>
          <a:stretch>
            <a:fillRect/>
          </a:stretch>
        </p:blipFill>
        <p:spPr>
          <a:xfrm>
            <a:off x="4800600" y="2302031"/>
            <a:ext cx="3810000" cy="3320737"/>
          </a:xfrm>
          <a:prstGeom prst="rect">
            <a:avLst/>
          </a:prstGeom>
        </p:spPr>
      </p:pic>
    </p:spTree>
    <p:extLst>
      <p:ext uri="{BB962C8B-B14F-4D97-AF65-F5344CB8AC3E}">
        <p14:creationId xmlns:p14="http://schemas.microsoft.com/office/powerpoint/2010/main" val="199775604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参考书籍</a:t>
            </a:r>
            <a:endParaRPr lang="zh-CN" altLang="en-US" dirty="0"/>
          </a:p>
        </p:txBody>
      </p:sp>
      <p:pic>
        <p:nvPicPr>
          <p:cNvPr id="5" name="内容占位符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093165" y="1905000"/>
            <a:ext cx="3300069" cy="4114800"/>
          </a:xfrm>
        </p:spPr>
      </p:pic>
      <p:pic>
        <p:nvPicPr>
          <p:cNvPr id="6" name="内容占位符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800600" y="2057400"/>
            <a:ext cx="3891880" cy="3891880"/>
          </a:xfrm>
        </p:spPr>
      </p:pic>
    </p:spTree>
    <p:extLst>
      <p:ext uri="{BB962C8B-B14F-4D97-AF65-F5344CB8AC3E}">
        <p14:creationId xmlns:p14="http://schemas.microsoft.com/office/powerpoint/2010/main" val="408067884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参考书籍</a:t>
            </a:r>
          </a:p>
        </p:txBody>
      </p:sp>
      <p:pic>
        <p:nvPicPr>
          <p:cNvPr id="5" name="内容占位符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09624" y="1905000"/>
            <a:ext cx="3267151" cy="4114800"/>
          </a:xfrm>
        </p:spPr>
      </p:pic>
      <p:pic>
        <p:nvPicPr>
          <p:cNvPr id="6" name="内容占位符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064807" y="1905000"/>
            <a:ext cx="3281585" cy="4114800"/>
          </a:xfrm>
        </p:spPr>
      </p:pic>
    </p:spTree>
    <p:extLst>
      <p:ext uri="{BB962C8B-B14F-4D97-AF65-F5344CB8AC3E}">
        <p14:creationId xmlns:p14="http://schemas.microsoft.com/office/powerpoint/2010/main" val="4223899555"/>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参考书籍</a:t>
            </a:r>
            <a:endParaRPr lang="zh-CN" altLang="en-US" dirty="0"/>
          </a:p>
        </p:txBody>
      </p:sp>
      <p:pic>
        <p:nvPicPr>
          <p:cNvPr id="6" name="内容占位符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85002" y="1905000"/>
            <a:ext cx="3241196" cy="4114800"/>
          </a:xfrm>
        </p:spPr>
      </p:pic>
      <p:pic>
        <p:nvPicPr>
          <p:cNvPr id="9" name="Picture 2" descr="网站重构:应用Web标准进行设计(第3版)">
            <a:hlinkClick r:id="rId3"/>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827584" y="1905000"/>
            <a:ext cx="41148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061071"/>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Q &amp; A</a:t>
            </a:r>
            <a:endParaRPr lang="zh-CN" altLang="en-US" dirty="0"/>
          </a:p>
        </p:txBody>
      </p:sp>
    </p:spTree>
    <p:extLst>
      <p:ext uri="{BB962C8B-B14F-4D97-AF65-F5344CB8AC3E}">
        <p14:creationId xmlns:p14="http://schemas.microsoft.com/office/powerpoint/2010/main" val="35547006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Lecture </a:t>
            </a:r>
            <a:r>
              <a:rPr lang="en-US" altLang="zh-CN" dirty="0"/>
              <a:t>4</a:t>
            </a:r>
            <a:endParaRPr lang="zh-CN" altLang="en-US" dirty="0"/>
          </a:p>
        </p:txBody>
      </p:sp>
      <p:sp>
        <p:nvSpPr>
          <p:cNvPr id="6" name="副标题 5"/>
          <p:cNvSpPr>
            <a:spLocks noGrp="1"/>
          </p:cNvSpPr>
          <p:nvPr>
            <p:ph type="subTitle" idx="1"/>
          </p:nvPr>
        </p:nvSpPr>
        <p:spPr/>
        <p:txBody>
          <a:bodyPr/>
          <a:lstStyle/>
          <a:p>
            <a:r>
              <a:rPr lang="en-US" altLang="zh-CN" dirty="0" smtClean="0"/>
              <a:t>Web</a:t>
            </a:r>
            <a:r>
              <a:rPr lang="zh-CN" altLang="en-US" dirty="0" smtClean="0"/>
              <a:t>设计</a:t>
            </a:r>
            <a:endParaRPr lang="en-US" altLang="zh-CN" dirty="0" smtClean="0"/>
          </a:p>
        </p:txBody>
      </p:sp>
    </p:spTree>
    <p:extLst>
      <p:ext uri="{BB962C8B-B14F-4D97-AF65-F5344CB8AC3E}">
        <p14:creationId xmlns:p14="http://schemas.microsoft.com/office/powerpoint/2010/main" val="26813747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Adapter</a:t>
            </a:r>
            <a:r>
              <a:rPr lang="zh-CN" altLang="en-US" dirty="0"/>
              <a:t>模式</a:t>
            </a:r>
          </a:p>
        </p:txBody>
      </p:sp>
      <p:sp>
        <p:nvSpPr>
          <p:cNvPr id="5" name="内容占位符 4"/>
          <p:cNvSpPr>
            <a:spLocks noGrp="1"/>
          </p:cNvSpPr>
          <p:nvPr>
            <p:ph idx="1"/>
          </p:nvPr>
        </p:nvSpPr>
        <p:spPr/>
        <p:txBody>
          <a:bodyPr/>
          <a:lstStyle/>
          <a:p>
            <a:r>
              <a:rPr lang="zh-CN" altLang="en-US" dirty="0" smtClean="0"/>
              <a:t>针对不同接口的常用模式</a:t>
            </a:r>
            <a:endParaRPr lang="en-US" altLang="zh-CN" dirty="0" smtClean="0"/>
          </a:p>
          <a:p>
            <a:r>
              <a:rPr lang="zh-CN" altLang="en-US" dirty="0" smtClean="0"/>
              <a:t>单独使用无法避免对具体接口的依赖</a:t>
            </a:r>
            <a:endParaRPr lang="en-US" altLang="zh-CN" dirty="0" smtClean="0"/>
          </a:p>
          <a:p>
            <a:pPr lvl="1"/>
            <a:r>
              <a:rPr lang="zh-CN" altLang="en-US" dirty="0" smtClean="0"/>
              <a:t>如例子中的</a:t>
            </a:r>
            <a:r>
              <a:rPr lang="en-US" altLang="zh-CN" dirty="0" err="1" smtClean="0"/>
              <a:t>DatabaseAdapterPDO</a:t>
            </a:r>
            <a:r>
              <a:rPr lang="zh-CN" altLang="en-US" dirty="0" smtClean="0"/>
              <a:t>类</a:t>
            </a:r>
            <a:endParaRPr lang="zh-CN" altLang="en-US" dirty="0"/>
          </a:p>
        </p:txBody>
      </p:sp>
      <p:pic>
        <p:nvPicPr>
          <p:cNvPr id="6" name="图片 5"/>
          <p:cNvPicPr>
            <a:picLocks noChangeAspect="1"/>
          </p:cNvPicPr>
          <p:nvPr/>
        </p:nvPicPr>
        <p:blipFill>
          <a:blip r:embed="rId2"/>
          <a:stretch>
            <a:fillRect/>
          </a:stretch>
        </p:blipFill>
        <p:spPr>
          <a:xfrm>
            <a:off x="538162" y="3645024"/>
            <a:ext cx="8372475" cy="1562100"/>
          </a:xfrm>
          <a:prstGeom prst="rect">
            <a:avLst/>
          </a:prstGeom>
        </p:spPr>
      </p:pic>
    </p:spTree>
    <p:extLst>
      <p:ext uri="{BB962C8B-B14F-4D97-AF65-F5344CB8AC3E}">
        <p14:creationId xmlns:p14="http://schemas.microsoft.com/office/powerpoint/2010/main" val="176796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简单</a:t>
            </a:r>
            <a:r>
              <a:rPr lang="en-US" altLang="zh-CN" dirty="0" smtClean="0"/>
              <a:t>Factory</a:t>
            </a:r>
            <a:r>
              <a:rPr lang="zh-CN" altLang="en-US" dirty="0" smtClean="0"/>
              <a:t>模式</a:t>
            </a:r>
            <a:endParaRPr lang="zh-CN" altLang="en-US" dirty="0"/>
          </a:p>
        </p:txBody>
      </p:sp>
      <p:sp>
        <p:nvSpPr>
          <p:cNvPr id="3" name="内容占位符 2"/>
          <p:cNvSpPr>
            <a:spLocks noGrp="1"/>
          </p:cNvSpPr>
          <p:nvPr>
            <p:ph idx="1"/>
          </p:nvPr>
        </p:nvSpPr>
        <p:spPr/>
        <p:txBody>
          <a:bodyPr/>
          <a:lstStyle/>
          <a:p>
            <a:r>
              <a:rPr lang="zh-CN" altLang="en-US" dirty="0" smtClean="0"/>
              <a:t>是标准工厂方法和抽象工厂的综合简化</a:t>
            </a:r>
            <a:endParaRPr lang="en-US" altLang="zh-CN" dirty="0" smtClean="0"/>
          </a:p>
          <a:p>
            <a:pPr lvl="1"/>
            <a:r>
              <a:rPr lang="en-US" altLang="zh-CN" dirty="0" smtClean="0"/>
              <a:t>$</a:t>
            </a:r>
            <a:r>
              <a:rPr lang="en-US" altLang="zh-CN" dirty="0"/>
              <a:t>adapter = </a:t>
            </a:r>
            <a:r>
              <a:rPr lang="en-US" altLang="zh-CN" dirty="0" err="1"/>
              <a:t>DatabaseAdapterFactory</a:t>
            </a:r>
            <a:r>
              <a:rPr lang="en-US" altLang="zh-CN" dirty="0"/>
              <a:t>::create('PDO', $</a:t>
            </a:r>
            <a:r>
              <a:rPr lang="en-US" altLang="zh-CN" dirty="0" err="1"/>
              <a:t>connectionValues</a:t>
            </a:r>
            <a:r>
              <a:rPr lang="en-US" altLang="zh-CN" dirty="0" smtClean="0"/>
              <a:t>);</a:t>
            </a:r>
            <a:br>
              <a:rPr lang="en-US" altLang="zh-CN" dirty="0" smtClean="0"/>
            </a:br>
            <a:r>
              <a:rPr lang="en-US" altLang="zh-CN" dirty="0" smtClean="0"/>
              <a:t>$</a:t>
            </a:r>
            <a:r>
              <a:rPr lang="en-US" altLang="zh-CN" dirty="0"/>
              <a:t>results = $adapter-&gt;</a:t>
            </a:r>
            <a:r>
              <a:rPr lang="en-US" altLang="zh-CN" dirty="0" err="1"/>
              <a:t>runQuery</a:t>
            </a:r>
            <a:r>
              <a:rPr lang="en-US" altLang="zh-CN" dirty="0"/>
              <a:t>('SELECT * FROM Artists</a:t>
            </a:r>
            <a:r>
              <a:rPr lang="en-US" altLang="zh-CN" dirty="0" smtClean="0"/>
              <a:t>');</a:t>
            </a:r>
          </a:p>
          <a:p>
            <a:pPr lvl="1"/>
            <a:r>
              <a:rPr lang="en-US" altLang="zh-CN" dirty="0" smtClean="0"/>
              <a:t>PDO</a:t>
            </a:r>
            <a:r>
              <a:rPr lang="zh-CN" altLang="en-US" dirty="0" smtClean="0"/>
              <a:t>也可以用常量定义，甚至从配置文件中读出</a:t>
            </a:r>
            <a:endParaRPr lang="en-US" altLang="zh-CN" dirty="0"/>
          </a:p>
          <a:p>
            <a:endParaRPr lang="zh-CN" altLang="en-US" dirty="0"/>
          </a:p>
        </p:txBody>
      </p:sp>
    </p:spTree>
    <p:extLst>
      <p:ext uri="{BB962C8B-B14F-4D97-AF65-F5344CB8AC3E}">
        <p14:creationId xmlns:p14="http://schemas.microsoft.com/office/powerpoint/2010/main" val="1300922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a:t>
            </a:r>
            <a:r>
              <a:rPr lang="en-US" altLang="zh-CN" dirty="0"/>
              <a:t>Factory</a:t>
            </a:r>
            <a:r>
              <a:rPr lang="zh-CN" altLang="en-US" dirty="0"/>
              <a:t>模式</a:t>
            </a:r>
          </a:p>
        </p:txBody>
      </p:sp>
      <p:pic>
        <p:nvPicPr>
          <p:cNvPr id="4" name="Content Placeholder 5" descr="Screen Shot 2014-02-15 at 11.43.24 PM.png"/>
          <p:cNvPicPr>
            <a:picLocks noGrp="1" noChangeAspect="1"/>
          </p:cNvPicPr>
          <p:nvPr>
            <p:ph idx="1"/>
          </p:nvPr>
        </p:nvPicPr>
        <p:blipFill>
          <a:blip r:embed="rId2">
            <a:extLst>
              <a:ext uri="{28A0092B-C50C-407E-A947-70E740481C1C}">
                <a14:useLocalDpi xmlns:a14="http://schemas.microsoft.com/office/drawing/2010/main" val="0"/>
              </a:ext>
            </a:extLst>
          </a:blip>
          <a:srcRect l="-703" r="-703"/>
          <a:stretch>
            <a:fillRect/>
          </a:stretch>
        </p:blipFill>
        <p:spPr bwMode="auto">
          <a:xfrm>
            <a:off x="1814756" y="1905000"/>
            <a:ext cx="5819288"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8595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Template</a:t>
            </a:r>
            <a:r>
              <a:rPr lang="zh-CN" altLang="en-US" dirty="0" smtClean="0"/>
              <a:t>模式</a:t>
            </a:r>
            <a:endParaRPr lang="zh-CN" altLang="en-US" dirty="0"/>
          </a:p>
        </p:txBody>
      </p:sp>
      <p:sp>
        <p:nvSpPr>
          <p:cNvPr id="3" name="内容占位符 2"/>
          <p:cNvSpPr>
            <a:spLocks noGrp="1"/>
          </p:cNvSpPr>
          <p:nvPr>
            <p:ph idx="1"/>
          </p:nvPr>
        </p:nvSpPr>
        <p:spPr/>
        <p:txBody>
          <a:bodyPr/>
          <a:lstStyle/>
          <a:p>
            <a:r>
              <a:rPr lang="zh-CN" altLang="en-US" dirty="0" smtClean="0"/>
              <a:t>在抽象类中定义了基本步骤，在子类中进行了细节的具体实现</a:t>
            </a:r>
            <a:endParaRPr lang="zh-CN" altLang="en-US" dirty="0"/>
          </a:p>
        </p:txBody>
      </p:sp>
      <p:pic>
        <p:nvPicPr>
          <p:cNvPr id="4" name="Content Placeholder 5" descr="4071514009.eps.png"/>
          <p:cNvPicPr>
            <a:picLocks noChangeAspect="1"/>
          </p:cNvPicPr>
          <p:nvPr/>
        </p:nvPicPr>
        <p:blipFill>
          <a:blip r:embed="rId2" cstate="print">
            <a:extLst>
              <a:ext uri="{28A0092B-C50C-407E-A947-70E740481C1C}">
                <a14:useLocalDpi xmlns:a14="http://schemas.microsoft.com/office/drawing/2010/main" val="0"/>
              </a:ext>
            </a:extLst>
          </a:blip>
          <a:srcRect l="-7456" r="-7456"/>
          <a:stretch>
            <a:fillRect/>
          </a:stretch>
        </p:blipFill>
        <p:spPr bwMode="auto">
          <a:xfrm>
            <a:off x="3563888" y="2535080"/>
            <a:ext cx="5271864" cy="372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1760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Template</a:t>
            </a:r>
            <a:r>
              <a:rPr lang="zh-CN" altLang="en-US" dirty="0"/>
              <a:t>模式</a:t>
            </a:r>
          </a:p>
        </p:txBody>
      </p:sp>
      <p:pic>
        <p:nvPicPr>
          <p:cNvPr id="8" name="内容占位符 5"/>
          <p:cNvPicPr>
            <a:picLocks noGrp="1" noChangeAspect="1"/>
          </p:cNvPicPr>
          <p:nvPr>
            <p:ph sz="half" idx="1"/>
          </p:nvPr>
        </p:nvPicPr>
        <p:blipFill>
          <a:blip r:embed="rId2"/>
          <a:stretch>
            <a:fillRect/>
          </a:stretch>
        </p:blipFill>
        <p:spPr>
          <a:xfrm>
            <a:off x="2496954" y="1905000"/>
            <a:ext cx="4448542" cy="4114800"/>
          </a:xfrm>
          <a:prstGeom prst="rect">
            <a:avLst/>
          </a:prstGeom>
        </p:spPr>
      </p:pic>
    </p:spTree>
    <p:extLst>
      <p:ext uri="{BB962C8B-B14F-4D97-AF65-F5344CB8AC3E}">
        <p14:creationId xmlns:p14="http://schemas.microsoft.com/office/powerpoint/2010/main" val="3211435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依赖注入</a:t>
            </a:r>
            <a:endParaRPr lang="zh-CN" altLang="en-US" dirty="0"/>
          </a:p>
        </p:txBody>
      </p:sp>
      <p:sp>
        <p:nvSpPr>
          <p:cNvPr id="6" name="内容占位符 5"/>
          <p:cNvSpPr>
            <a:spLocks noGrp="1"/>
          </p:cNvSpPr>
          <p:nvPr>
            <p:ph idx="1"/>
          </p:nvPr>
        </p:nvSpPr>
        <p:spPr/>
        <p:txBody>
          <a:bodyPr/>
          <a:lstStyle/>
          <a:p>
            <a:r>
              <a:rPr lang="en-US" altLang="zh-CN" dirty="0"/>
              <a:t>Dependency </a:t>
            </a:r>
            <a:r>
              <a:rPr lang="en-US" altLang="zh-CN" dirty="0" smtClean="0"/>
              <a:t>Injection</a:t>
            </a:r>
            <a:r>
              <a:rPr lang="zh-CN" altLang="en-US" dirty="0" smtClean="0"/>
              <a:t>，</a:t>
            </a:r>
            <a:r>
              <a:rPr lang="en-US" altLang="zh-CN" dirty="0"/>
              <a:t>Martin </a:t>
            </a:r>
            <a:r>
              <a:rPr lang="en-US" altLang="zh-CN" dirty="0" smtClean="0"/>
              <a:t>Fowler</a:t>
            </a:r>
            <a:r>
              <a:rPr lang="zh-CN" altLang="en-US" dirty="0" smtClean="0"/>
              <a:t>提出的新型设计模式</a:t>
            </a:r>
            <a:endParaRPr lang="en-US" altLang="zh-CN" dirty="0" smtClean="0"/>
          </a:p>
          <a:p>
            <a:pPr lvl="1"/>
            <a:r>
              <a:rPr lang="zh-CN" altLang="en-US" dirty="0" smtClean="0"/>
              <a:t>降低类内部的依赖性</a:t>
            </a:r>
            <a:endParaRPr lang="zh-CN" altLang="en-US" dirty="0"/>
          </a:p>
        </p:txBody>
      </p:sp>
    </p:spTree>
    <p:extLst>
      <p:ext uri="{BB962C8B-B14F-4D97-AF65-F5344CB8AC3E}">
        <p14:creationId xmlns:p14="http://schemas.microsoft.com/office/powerpoint/2010/main" val="688573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依赖注入</a:t>
            </a:r>
          </a:p>
        </p:txBody>
      </p:sp>
      <p:sp>
        <p:nvSpPr>
          <p:cNvPr id="3" name="内容占位符 2"/>
          <p:cNvSpPr>
            <a:spLocks noGrp="1"/>
          </p:cNvSpPr>
          <p:nvPr>
            <p:ph idx="1"/>
          </p:nvPr>
        </p:nvSpPr>
        <p:spPr>
          <a:xfrm>
            <a:off x="838200" y="4725144"/>
            <a:ext cx="7772400" cy="1294656"/>
          </a:xfrm>
        </p:spPr>
        <p:txBody>
          <a:bodyPr/>
          <a:lstStyle/>
          <a:p>
            <a:pPr marL="0" indent="0">
              <a:buNone/>
            </a:pPr>
            <a:r>
              <a:rPr lang="en-US" altLang="zh-CN" sz="2000" dirty="0"/>
              <a:t>$connect = array(DBCONNECTION, DBUSER, DBPASS);</a:t>
            </a:r>
          </a:p>
          <a:p>
            <a:pPr marL="0" indent="0">
              <a:buNone/>
            </a:pPr>
            <a:r>
              <a:rPr lang="en-US" altLang="zh-CN" sz="2000" dirty="0"/>
              <a:t>$</a:t>
            </a:r>
            <a:r>
              <a:rPr lang="en-US" altLang="zh-CN" sz="2000" dirty="0" err="1"/>
              <a:t>dbAdapter</a:t>
            </a:r>
            <a:r>
              <a:rPr lang="en-US" altLang="zh-CN" sz="2000" dirty="0"/>
              <a:t> = </a:t>
            </a:r>
            <a:r>
              <a:rPr lang="en-US" altLang="zh-CN" sz="2000" dirty="0" err="1"/>
              <a:t>DatabaseAdapterFactory</a:t>
            </a:r>
            <a:r>
              <a:rPr lang="en-US" altLang="zh-CN" sz="2000" dirty="0"/>
              <a:t>::create(</a:t>
            </a:r>
            <a:r>
              <a:rPr lang="en-US" altLang="zh-CN" sz="2000" dirty="0" err="1"/>
              <a:t>ADAPTERTYPE,$connect</a:t>
            </a:r>
            <a:r>
              <a:rPr lang="en-US" altLang="zh-CN" sz="2000" dirty="0"/>
              <a:t>);</a:t>
            </a:r>
          </a:p>
          <a:p>
            <a:pPr marL="0" indent="0">
              <a:buNone/>
            </a:pPr>
            <a:r>
              <a:rPr lang="en-US" altLang="zh-CN" sz="2000" dirty="0"/>
              <a:t>$gate = new </a:t>
            </a:r>
            <a:r>
              <a:rPr lang="en-US" altLang="zh-CN" sz="2000" dirty="0" err="1"/>
              <a:t>ArtistTableGateway</a:t>
            </a:r>
            <a:r>
              <a:rPr lang="en-US" altLang="zh-CN" sz="2000" dirty="0"/>
              <a:t>($</a:t>
            </a:r>
            <a:r>
              <a:rPr lang="en-US" altLang="zh-CN" sz="2000" dirty="0" err="1"/>
              <a:t>dbAdapter</a:t>
            </a:r>
            <a:r>
              <a:rPr lang="en-US" altLang="zh-CN" sz="2000" dirty="0"/>
              <a:t>);</a:t>
            </a:r>
          </a:p>
          <a:p>
            <a:pPr marL="0" indent="0">
              <a:buNone/>
            </a:pPr>
            <a:endParaRPr lang="zh-CN" altLang="en-US" dirty="0"/>
          </a:p>
        </p:txBody>
      </p:sp>
      <p:pic>
        <p:nvPicPr>
          <p:cNvPr id="4" name="图片 3"/>
          <p:cNvPicPr>
            <a:picLocks noChangeAspect="1"/>
          </p:cNvPicPr>
          <p:nvPr/>
        </p:nvPicPr>
        <p:blipFill>
          <a:blip r:embed="rId2"/>
          <a:stretch>
            <a:fillRect/>
          </a:stretch>
        </p:blipFill>
        <p:spPr>
          <a:xfrm>
            <a:off x="899592" y="1622011"/>
            <a:ext cx="6401355" cy="3103133"/>
          </a:xfrm>
          <a:prstGeom prst="rect">
            <a:avLst/>
          </a:prstGeom>
        </p:spPr>
      </p:pic>
    </p:spTree>
    <p:extLst>
      <p:ext uri="{BB962C8B-B14F-4D97-AF65-F5344CB8AC3E}">
        <p14:creationId xmlns:p14="http://schemas.microsoft.com/office/powerpoint/2010/main" val="1347991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MVC</a:t>
            </a:r>
            <a:r>
              <a:rPr lang="zh-CN" altLang="en-US" dirty="0" smtClean="0"/>
              <a:t>模式</a:t>
            </a:r>
            <a:endParaRPr lang="zh-CN" altLang="en-US" dirty="0"/>
          </a:p>
        </p:txBody>
      </p:sp>
      <p:sp>
        <p:nvSpPr>
          <p:cNvPr id="3" name="内容占位符 2"/>
          <p:cNvSpPr>
            <a:spLocks noGrp="1"/>
          </p:cNvSpPr>
          <p:nvPr>
            <p:ph idx="1"/>
          </p:nvPr>
        </p:nvSpPr>
        <p:spPr>
          <a:xfrm>
            <a:off x="827584" y="1700808"/>
            <a:ext cx="7772400" cy="4114800"/>
          </a:xfrm>
        </p:spPr>
        <p:txBody>
          <a:bodyPr/>
          <a:lstStyle/>
          <a:p>
            <a:r>
              <a:rPr lang="en-US" altLang="zh-CN" dirty="0" smtClean="0"/>
              <a:t>Model-View-Controller</a:t>
            </a:r>
            <a:r>
              <a:rPr lang="zh-CN" altLang="en-US" dirty="0" smtClean="0"/>
              <a:t>模式</a:t>
            </a:r>
            <a:endParaRPr lang="en-US" altLang="zh-CN" dirty="0" smtClean="0"/>
          </a:p>
          <a:p>
            <a:pPr lvl="1"/>
            <a:r>
              <a:rPr lang="en-US" altLang="zh-CN" dirty="0" smtClean="0"/>
              <a:t>Model</a:t>
            </a:r>
            <a:r>
              <a:rPr lang="zh-CN" altLang="en-US" dirty="0" smtClean="0"/>
              <a:t>表示应用的数据</a:t>
            </a:r>
            <a:endParaRPr lang="en-US" altLang="zh-CN" dirty="0" smtClean="0"/>
          </a:p>
          <a:p>
            <a:pPr lvl="1"/>
            <a:r>
              <a:rPr lang="en-US" altLang="zh-CN" dirty="0" smtClean="0"/>
              <a:t>View</a:t>
            </a:r>
            <a:r>
              <a:rPr lang="zh-CN" altLang="en-US" dirty="0" smtClean="0"/>
              <a:t>表示应用的人机交互界面</a:t>
            </a:r>
            <a:endParaRPr lang="en-US" altLang="zh-CN" dirty="0" smtClean="0"/>
          </a:p>
          <a:p>
            <a:pPr lvl="1"/>
            <a:r>
              <a:rPr lang="en-US" altLang="zh-CN" dirty="0" smtClean="0"/>
              <a:t>Controller</a:t>
            </a:r>
            <a:r>
              <a:rPr lang="zh-CN" altLang="en-US" dirty="0" smtClean="0"/>
              <a:t>是整个应用的中枢</a:t>
            </a:r>
            <a:endParaRPr lang="en-US" altLang="zh-CN" dirty="0" smtClean="0"/>
          </a:p>
          <a:p>
            <a:pPr lvl="1"/>
            <a:r>
              <a:rPr lang="zh-CN" altLang="en-US" dirty="0" smtClean="0"/>
              <a:t>标准桌面应用经常会跟</a:t>
            </a:r>
            <a:r>
              <a:rPr lang="en-US" altLang="zh-CN" dirty="0" smtClean="0"/>
              <a:t>Observer</a:t>
            </a:r>
            <a:r>
              <a:rPr lang="zh-CN" altLang="en-US" dirty="0" smtClean="0"/>
              <a:t>模式合用，而在</a:t>
            </a:r>
            <a:r>
              <a:rPr lang="en-US" altLang="zh-CN" dirty="0" smtClean="0"/>
              <a:t>Web</a:t>
            </a:r>
            <a:r>
              <a:rPr lang="zh-CN" altLang="en-US" dirty="0" smtClean="0"/>
              <a:t>应用中，</a:t>
            </a:r>
            <a:r>
              <a:rPr lang="en-US" altLang="zh-CN" dirty="0" smtClean="0"/>
              <a:t>Controller</a:t>
            </a:r>
            <a:r>
              <a:rPr lang="zh-CN" altLang="en-US" dirty="0" smtClean="0"/>
              <a:t>需要分为</a:t>
            </a:r>
            <a:r>
              <a:rPr lang="en-US" altLang="zh-CN" dirty="0" smtClean="0"/>
              <a:t>JS</a:t>
            </a:r>
            <a:r>
              <a:rPr lang="zh-CN" altLang="en-US" dirty="0" smtClean="0"/>
              <a:t>和</a:t>
            </a:r>
            <a:r>
              <a:rPr lang="en-US" altLang="zh-CN" dirty="0" smtClean="0"/>
              <a:t>PHP</a:t>
            </a:r>
            <a:r>
              <a:rPr lang="zh-CN" altLang="en-US" dirty="0" smtClean="0"/>
              <a:t>两个部分</a:t>
            </a:r>
            <a:endParaRPr lang="en-US" altLang="zh-CN" dirty="0" smtClean="0"/>
          </a:p>
          <a:p>
            <a:pPr lvl="1"/>
            <a:r>
              <a:rPr lang="en-US" altLang="zh-CN" dirty="0" smtClean="0"/>
              <a:t>MVC</a:t>
            </a:r>
            <a:r>
              <a:rPr lang="zh-CN" altLang="en-US" dirty="0" smtClean="0"/>
              <a:t>模式在</a:t>
            </a:r>
            <a:r>
              <a:rPr lang="en-US" altLang="zh-CN" dirty="0" smtClean="0"/>
              <a:t>Web</a:t>
            </a:r>
            <a:r>
              <a:rPr lang="zh-CN" altLang="en-US" dirty="0" smtClean="0"/>
              <a:t>中有很多变种，并有很多框架来支持</a:t>
            </a:r>
            <a:endParaRPr lang="en-US" altLang="zh-CN" dirty="0" smtClean="0"/>
          </a:p>
          <a:p>
            <a:pPr lvl="2"/>
            <a:r>
              <a:rPr lang="en-US" altLang="zh-CN" dirty="0" smtClean="0"/>
              <a:t>JS</a:t>
            </a:r>
            <a:r>
              <a:rPr lang="zh-CN" altLang="en-US" dirty="0" smtClean="0"/>
              <a:t>：</a:t>
            </a:r>
            <a:r>
              <a:rPr lang="en-US" altLang="zh-CN" dirty="0" smtClean="0"/>
              <a:t>Angular</a:t>
            </a:r>
            <a:r>
              <a:rPr lang="zh-CN" altLang="en-US" dirty="0" smtClean="0"/>
              <a:t>、</a:t>
            </a:r>
            <a:r>
              <a:rPr lang="en-US" altLang="zh-CN" dirty="0" smtClean="0"/>
              <a:t>Backbone</a:t>
            </a:r>
            <a:r>
              <a:rPr lang="zh-CN" altLang="en-US" dirty="0" smtClean="0"/>
              <a:t>、</a:t>
            </a:r>
            <a:r>
              <a:rPr lang="en-US" altLang="zh-CN" dirty="0" smtClean="0"/>
              <a:t>Ember</a:t>
            </a:r>
            <a:r>
              <a:rPr lang="zh-CN" altLang="en-US" dirty="0" smtClean="0"/>
              <a:t>、</a:t>
            </a:r>
            <a:r>
              <a:rPr lang="en-US" altLang="zh-CN" dirty="0" err="1" smtClean="0"/>
              <a:t>Vue</a:t>
            </a:r>
            <a:r>
              <a:rPr lang="zh-CN" altLang="en-US" dirty="0" smtClean="0"/>
              <a:t>等</a:t>
            </a:r>
            <a:endParaRPr lang="en-US" altLang="zh-CN" dirty="0" smtClean="0"/>
          </a:p>
          <a:p>
            <a:pPr lvl="2"/>
            <a:r>
              <a:rPr lang="en-US" altLang="zh-CN" dirty="0" smtClean="0"/>
              <a:t>PHP</a:t>
            </a:r>
            <a:r>
              <a:rPr lang="zh-CN" altLang="en-US" dirty="0" smtClean="0"/>
              <a:t>：</a:t>
            </a:r>
            <a:r>
              <a:rPr lang="en-US" altLang="zh-CN" dirty="0" err="1" smtClean="0"/>
              <a:t>CakePHP</a:t>
            </a:r>
            <a:r>
              <a:rPr lang="zh-CN" altLang="en-US" dirty="0" smtClean="0"/>
              <a:t>、</a:t>
            </a:r>
            <a:r>
              <a:rPr lang="en-US" altLang="zh-CN" dirty="0" err="1" smtClean="0"/>
              <a:t>Zend</a:t>
            </a:r>
            <a:r>
              <a:rPr lang="zh-CN" altLang="en-US" dirty="0" smtClean="0"/>
              <a:t>等</a:t>
            </a:r>
            <a:endParaRPr lang="en-US" altLang="zh-CN" dirty="0" smtClean="0"/>
          </a:p>
          <a:p>
            <a:pPr lvl="2"/>
            <a:r>
              <a:rPr lang="en-US" altLang="zh-CN" dirty="0" smtClean="0"/>
              <a:t>Java EE</a:t>
            </a:r>
            <a:r>
              <a:rPr lang="zh-CN" altLang="en-US" dirty="0" smtClean="0"/>
              <a:t>框架本身就是依据</a:t>
            </a:r>
            <a:r>
              <a:rPr lang="en-US" altLang="zh-CN" dirty="0" smtClean="0"/>
              <a:t>MVC</a:t>
            </a:r>
            <a:r>
              <a:rPr lang="zh-CN" altLang="en-US" dirty="0" smtClean="0"/>
              <a:t>模式设计的</a:t>
            </a:r>
            <a:endParaRPr lang="zh-CN" altLang="en-US" dirty="0"/>
          </a:p>
        </p:txBody>
      </p:sp>
    </p:spTree>
    <p:extLst>
      <p:ext uri="{BB962C8B-B14F-4D97-AF65-F5344CB8AC3E}">
        <p14:creationId xmlns:p14="http://schemas.microsoft.com/office/powerpoint/2010/main" val="2006590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MVC</a:t>
            </a:r>
            <a:r>
              <a:rPr lang="zh-CN" altLang="en-US" dirty="0"/>
              <a:t>模式</a:t>
            </a:r>
          </a:p>
        </p:txBody>
      </p:sp>
      <p:pic>
        <p:nvPicPr>
          <p:cNvPr id="4" name="Content Placeholder 5" descr="4071514013.eps.png"/>
          <p:cNvPicPr>
            <a:picLocks noGrp="1" noChangeAspect="1"/>
          </p:cNvPicPr>
          <p:nvPr>
            <p:ph idx="1"/>
          </p:nvPr>
        </p:nvPicPr>
        <p:blipFill>
          <a:blip r:embed="rId2">
            <a:extLst>
              <a:ext uri="{28A0092B-C50C-407E-A947-70E740481C1C}">
                <a14:useLocalDpi xmlns:a14="http://schemas.microsoft.com/office/drawing/2010/main" val="0"/>
              </a:ext>
            </a:extLst>
          </a:blip>
          <a:srcRect l="-1233" r="-1233"/>
          <a:stretch>
            <a:fillRect/>
          </a:stretch>
        </p:blipFill>
        <p:spPr>
          <a:xfrm>
            <a:off x="1814746" y="1905000"/>
            <a:ext cx="5819307" cy="4114800"/>
          </a:xfrm>
        </p:spPr>
      </p:pic>
    </p:spTree>
    <p:extLst>
      <p:ext uri="{BB962C8B-B14F-4D97-AF65-F5344CB8AC3E}">
        <p14:creationId xmlns:p14="http://schemas.microsoft.com/office/powerpoint/2010/main" val="368203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MVC</a:t>
            </a:r>
            <a:r>
              <a:rPr lang="zh-CN" altLang="en-US" dirty="0"/>
              <a:t>模式</a:t>
            </a:r>
          </a:p>
        </p:txBody>
      </p:sp>
      <p:pic>
        <p:nvPicPr>
          <p:cNvPr id="4" name="Content Placeholder 4" descr="4071514014.eps.png"/>
          <p:cNvPicPr>
            <a:picLocks noGrp="1" noChangeAspect="1"/>
          </p:cNvPicPr>
          <p:nvPr>
            <p:ph idx="1"/>
          </p:nvPr>
        </p:nvPicPr>
        <p:blipFill>
          <a:blip r:embed="rId2">
            <a:extLst>
              <a:ext uri="{28A0092B-C50C-407E-A947-70E740481C1C}">
                <a14:useLocalDpi xmlns:a14="http://schemas.microsoft.com/office/drawing/2010/main" val="0"/>
              </a:ext>
            </a:extLst>
          </a:blip>
          <a:srcRect t="-4662" b="-4662"/>
          <a:stretch>
            <a:fillRect/>
          </a:stretch>
        </p:blipFill>
        <p:spPr>
          <a:xfrm>
            <a:off x="1814751" y="1905000"/>
            <a:ext cx="5819297" cy="4114800"/>
          </a:xfrm>
        </p:spPr>
      </p:pic>
    </p:spTree>
    <p:extLst>
      <p:ext uri="{BB962C8B-B14F-4D97-AF65-F5344CB8AC3E}">
        <p14:creationId xmlns:p14="http://schemas.microsoft.com/office/powerpoint/2010/main" val="2994857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2468" name="Rectangle 4"/>
          <p:cNvSpPr>
            <a:spLocks noGrp="1" noChangeArrowheads="1"/>
          </p:cNvSpPr>
          <p:nvPr>
            <p:ph type="ctrTitle"/>
          </p:nvPr>
        </p:nvSpPr>
        <p:spPr/>
        <p:txBody>
          <a:bodyPr/>
          <a:lstStyle/>
          <a:p>
            <a:r>
              <a:rPr lang="en-US" altLang="zh-CN"/>
              <a:t>Part I</a:t>
            </a:r>
          </a:p>
        </p:txBody>
      </p:sp>
      <p:sp>
        <p:nvSpPr>
          <p:cNvPr id="1342469"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Web</a:t>
            </a:r>
            <a:r>
              <a:rPr lang="zh-CN" altLang="en-US" dirty="0" smtClean="0"/>
              <a:t>设计概述 </a:t>
            </a:r>
            <a:endParaRPr lang="zh-CN" altLang="en-US" dirty="0"/>
          </a:p>
        </p:txBody>
      </p:sp>
    </p:spTree>
    <p:extLst>
      <p:ext uri="{BB962C8B-B14F-4D97-AF65-F5344CB8AC3E}">
        <p14:creationId xmlns:p14="http://schemas.microsoft.com/office/powerpoint/2010/main" val="1962275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MVC</a:t>
            </a:r>
            <a:r>
              <a:rPr lang="zh-CN" altLang="en-US" dirty="0"/>
              <a:t>模式</a:t>
            </a:r>
          </a:p>
        </p:txBody>
      </p:sp>
      <p:pic>
        <p:nvPicPr>
          <p:cNvPr id="4" name="Content Placeholder 4" descr="4071514014.eps.png"/>
          <p:cNvPicPr>
            <a:picLocks noGrp="1" noChangeAspect="1"/>
          </p:cNvPicPr>
          <p:nvPr>
            <p:ph idx="1"/>
          </p:nvPr>
        </p:nvPicPr>
        <p:blipFill>
          <a:blip r:embed="rId2">
            <a:extLst>
              <a:ext uri="{28A0092B-C50C-407E-A947-70E740481C1C}">
                <a14:useLocalDpi xmlns:a14="http://schemas.microsoft.com/office/drawing/2010/main" val="0"/>
              </a:ext>
            </a:extLst>
          </a:blip>
          <a:srcRect t="-4662" b="-4662"/>
          <a:stretch>
            <a:fillRect/>
          </a:stretch>
        </p:blipFill>
        <p:spPr>
          <a:xfrm>
            <a:off x="1814751" y="1905000"/>
            <a:ext cx="5819297" cy="4114800"/>
          </a:xfrm>
        </p:spPr>
      </p:pic>
    </p:spTree>
    <p:extLst>
      <p:ext uri="{BB962C8B-B14F-4D97-AF65-F5344CB8AC3E}">
        <p14:creationId xmlns:p14="http://schemas.microsoft.com/office/powerpoint/2010/main" val="2358260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主要思想</a:t>
            </a:r>
            <a:endParaRPr lang="zh-CN" altLang="en-US" dirty="0"/>
          </a:p>
        </p:txBody>
      </p:sp>
      <p:sp>
        <p:nvSpPr>
          <p:cNvPr id="3" name="内容占位符 2"/>
          <p:cNvSpPr>
            <a:spLocks noGrp="1"/>
          </p:cNvSpPr>
          <p:nvPr>
            <p:ph idx="1"/>
          </p:nvPr>
        </p:nvSpPr>
        <p:spPr/>
        <p:txBody>
          <a:bodyPr/>
          <a:lstStyle/>
          <a:p>
            <a:r>
              <a:rPr lang="zh-CN" altLang="en-US" dirty="0" smtClean="0"/>
              <a:t>基于标准的思想</a:t>
            </a:r>
            <a:endParaRPr lang="en-US" altLang="zh-CN" dirty="0" smtClean="0"/>
          </a:p>
          <a:p>
            <a:r>
              <a:rPr lang="zh-CN" altLang="en-US" dirty="0" smtClean="0"/>
              <a:t>无懈可击的思想（灵活性）</a:t>
            </a:r>
            <a:endParaRPr lang="en-US" altLang="zh-CN" dirty="0" smtClean="0"/>
          </a:p>
          <a:p>
            <a:r>
              <a:rPr lang="zh-CN" altLang="en-US" dirty="0"/>
              <a:t>平稳</a:t>
            </a:r>
            <a:r>
              <a:rPr lang="zh-CN" altLang="en-US" dirty="0" smtClean="0"/>
              <a:t>退化的思想</a:t>
            </a:r>
            <a:endParaRPr lang="en-US" altLang="zh-CN" dirty="0" smtClean="0"/>
          </a:p>
          <a:p>
            <a:r>
              <a:rPr lang="zh-CN" altLang="en-US" dirty="0" smtClean="0"/>
              <a:t>渐进增强的思想</a:t>
            </a:r>
            <a:endParaRPr lang="en-US" altLang="zh-CN" dirty="0" smtClean="0"/>
          </a:p>
          <a:p>
            <a:r>
              <a:rPr lang="zh-CN" altLang="en-US" dirty="0" smtClean="0"/>
              <a:t>组件复用的思想</a:t>
            </a:r>
            <a:endParaRPr lang="en-US" altLang="zh-CN" dirty="0" smtClean="0"/>
          </a:p>
          <a:p>
            <a:r>
              <a:rPr lang="zh-CN" altLang="en-US" dirty="0" smtClean="0"/>
              <a:t>高性能设计的思想</a:t>
            </a:r>
            <a:endParaRPr lang="en-US" altLang="zh-CN" dirty="0" smtClean="0"/>
          </a:p>
          <a:p>
            <a:r>
              <a:rPr lang="zh-CN" altLang="en-US" dirty="0" smtClean="0"/>
              <a:t>移动优先的思想</a:t>
            </a:r>
            <a:endParaRPr lang="en-US" altLang="zh-CN" dirty="0" smtClean="0"/>
          </a:p>
        </p:txBody>
      </p:sp>
    </p:spTree>
    <p:extLst>
      <p:ext uri="{BB962C8B-B14F-4D97-AF65-F5344CB8AC3E}">
        <p14:creationId xmlns:p14="http://schemas.microsoft.com/office/powerpoint/2010/main" val="6571472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20" name="Rectangle 4"/>
          <p:cNvSpPr>
            <a:spLocks noGrp="1" noChangeArrowheads="1"/>
          </p:cNvSpPr>
          <p:nvPr>
            <p:ph type="ctrTitle"/>
          </p:nvPr>
        </p:nvSpPr>
        <p:spPr/>
        <p:txBody>
          <a:bodyPr/>
          <a:lstStyle/>
          <a:p>
            <a:r>
              <a:rPr lang="en-US" altLang="zh-CN" dirty="0"/>
              <a:t>Part </a:t>
            </a:r>
            <a:r>
              <a:rPr lang="en-US" altLang="zh-CN" dirty="0" smtClean="0"/>
              <a:t>III</a:t>
            </a:r>
            <a:endParaRPr lang="en-US" altLang="zh-CN" dirty="0"/>
          </a:p>
        </p:txBody>
      </p:sp>
      <p:sp>
        <p:nvSpPr>
          <p:cNvPr id="136602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CRAP</a:t>
            </a:r>
            <a:r>
              <a:rPr lang="zh-CN" altLang="en-US" dirty="0" smtClean="0"/>
              <a:t>设计理论</a:t>
            </a:r>
            <a:endParaRPr lang="zh-CN" altLang="en-US" dirty="0"/>
          </a:p>
        </p:txBody>
      </p:sp>
    </p:spTree>
    <p:extLst>
      <p:ext uri="{BB962C8B-B14F-4D97-AF65-F5344CB8AC3E}">
        <p14:creationId xmlns:p14="http://schemas.microsoft.com/office/powerpoint/2010/main" val="26579371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CRAP</a:t>
            </a:r>
            <a:r>
              <a:rPr lang="zh-CN" altLang="en-US" dirty="0" smtClean="0"/>
              <a:t>理论</a:t>
            </a:r>
            <a:endParaRPr lang="zh-CN" altLang="en-US" dirty="0"/>
          </a:p>
        </p:txBody>
      </p:sp>
      <p:sp>
        <p:nvSpPr>
          <p:cNvPr id="3" name="内容占位符 2"/>
          <p:cNvSpPr>
            <a:spLocks noGrp="1"/>
          </p:cNvSpPr>
          <p:nvPr>
            <p:ph idx="1"/>
          </p:nvPr>
        </p:nvSpPr>
        <p:spPr/>
        <p:txBody>
          <a:bodyPr/>
          <a:lstStyle/>
          <a:p>
            <a:r>
              <a:rPr lang="en-US" altLang="zh-CN" dirty="0" smtClean="0"/>
              <a:t>Contrast </a:t>
            </a:r>
            <a:r>
              <a:rPr lang="zh-CN" altLang="en-US" dirty="0" smtClean="0"/>
              <a:t>对比</a:t>
            </a:r>
            <a:r>
              <a:rPr lang="en-US" altLang="zh-CN" dirty="0" smtClean="0"/>
              <a:t> </a:t>
            </a:r>
            <a:endParaRPr lang="en-US" altLang="zh-CN" dirty="0"/>
          </a:p>
          <a:p>
            <a:r>
              <a:rPr lang="en-US" altLang="zh-CN" dirty="0"/>
              <a:t>Repetition </a:t>
            </a:r>
            <a:r>
              <a:rPr lang="zh-CN" altLang="en-US" dirty="0" smtClean="0"/>
              <a:t>重复</a:t>
            </a:r>
            <a:endParaRPr lang="en-US" altLang="zh-CN" dirty="0"/>
          </a:p>
          <a:p>
            <a:r>
              <a:rPr lang="en-US" altLang="zh-CN" dirty="0"/>
              <a:t>Alignment </a:t>
            </a:r>
            <a:r>
              <a:rPr lang="zh-CN" altLang="en-US" dirty="0" smtClean="0"/>
              <a:t>对齐</a:t>
            </a:r>
            <a:endParaRPr lang="en-US" altLang="zh-CN" dirty="0"/>
          </a:p>
          <a:p>
            <a:r>
              <a:rPr lang="en-US" altLang="zh-CN" dirty="0"/>
              <a:t>Proximity </a:t>
            </a:r>
            <a:r>
              <a:rPr lang="zh-CN" altLang="en-US" dirty="0" smtClean="0"/>
              <a:t>亲密性</a:t>
            </a:r>
            <a:endParaRPr lang="en-US" altLang="zh-CN" dirty="0"/>
          </a:p>
          <a:p>
            <a:endParaRPr lang="zh-CN" altLang="en-US"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1" y="620688"/>
            <a:ext cx="4029075" cy="279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3607409"/>
            <a:ext cx="4054476" cy="283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29184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CRAP</a:t>
            </a:r>
            <a:r>
              <a:rPr lang="zh-CN" altLang="en-US" dirty="0"/>
              <a:t>理论</a:t>
            </a:r>
          </a:p>
        </p:txBody>
      </p:sp>
      <p:sp>
        <p:nvSpPr>
          <p:cNvPr id="3" name="内容占位符 2"/>
          <p:cNvSpPr>
            <a:spLocks noGrp="1"/>
          </p:cNvSpPr>
          <p:nvPr>
            <p:ph idx="1"/>
          </p:nvPr>
        </p:nvSpPr>
        <p:spPr/>
        <p:txBody>
          <a:bodyPr/>
          <a:lstStyle/>
          <a:p>
            <a:r>
              <a:rPr lang="en-US" altLang="zh-CN" dirty="0"/>
              <a:t>Contrast </a:t>
            </a:r>
            <a:r>
              <a:rPr lang="zh-CN" altLang="en-US" dirty="0"/>
              <a:t>对比</a:t>
            </a:r>
            <a:r>
              <a:rPr lang="en-US" altLang="zh-CN" dirty="0"/>
              <a:t> </a:t>
            </a:r>
          </a:p>
          <a:p>
            <a:pPr lvl="1"/>
            <a:r>
              <a:rPr lang="zh-CN" altLang="en-US" dirty="0" smtClean="0"/>
              <a:t>如果两个项不同，就应该使之不同，并且是截然不同</a:t>
            </a:r>
            <a:endParaRPr lang="en-US" altLang="zh-CN" dirty="0" smtClean="0"/>
          </a:p>
          <a:p>
            <a:pPr lvl="1"/>
            <a:r>
              <a:rPr lang="zh-CN" altLang="en-US" dirty="0" smtClean="0"/>
              <a:t>目的</a:t>
            </a:r>
            <a:endParaRPr lang="en-US" altLang="zh-CN" dirty="0" smtClean="0"/>
          </a:p>
          <a:p>
            <a:pPr lvl="2"/>
            <a:r>
              <a:rPr lang="zh-CN" altLang="en-US" dirty="0" smtClean="0"/>
              <a:t>页面效果</a:t>
            </a:r>
            <a:endParaRPr lang="en-US" altLang="zh-CN" dirty="0" smtClean="0"/>
          </a:p>
          <a:p>
            <a:pPr lvl="2"/>
            <a:r>
              <a:rPr lang="zh-CN" altLang="en-US" dirty="0" smtClean="0"/>
              <a:t>信息组织</a:t>
            </a: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3429000"/>
            <a:ext cx="5175250" cy="310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38463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CRAP</a:t>
            </a:r>
            <a:r>
              <a:rPr lang="zh-CN" altLang="en-US" dirty="0"/>
              <a:t>理论</a:t>
            </a:r>
          </a:p>
        </p:txBody>
      </p:sp>
      <p:sp>
        <p:nvSpPr>
          <p:cNvPr id="3" name="内容占位符 2"/>
          <p:cNvSpPr>
            <a:spLocks noGrp="1"/>
          </p:cNvSpPr>
          <p:nvPr>
            <p:ph idx="1"/>
          </p:nvPr>
        </p:nvSpPr>
        <p:spPr/>
        <p:txBody>
          <a:bodyPr/>
          <a:lstStyle/>
          <a:p>
            <a:r>
              <a:rPr lang="en-US" altLang="zh-CN" dirty="0"/>
              <a:t>Repetition </a:t>
            </a:r>
            <a:r>
              <a:rPr lang="zh-CN" altLang="en-US" dirty="0" smtClean="0"/>
              <a:t>重复</a:t>
            </a:r>
            <a:endParaRPr lang="en-US" altLang="zh-CN" dirty="0" smtClean="0"/>
          </a:p>
          <a:p>
            <a:pPr lvl="1"/>
            <a:r>
              <a:rPr lang="zh-CN" altLang="en-US" dirty="0" smtClean="0"/>
              <a:t>设计的某个方面需要在页面中重复</a:t>
            </a:r>
            <a:endParaRPr lang="en-US" altLang="zh-CN" dirty="0" smtClean="0"/>
          </a:p>
          <a:p>
            <a:pPr lvl="1"/>
            <a:r>
              <a:rPr lang="zh-CN" altLang="en-US" dirty="0" smtClean="0"/>
              <a:t>目的</a:t>
            </a:r>
            <a:endParaRPr lang="en-US" altLang="zh-CN" dirty="0" smtClean="0"/>
          </a:p>
          <a:p>
            <a:pPr lvl="2"/>
            <a:r>
              <a:rPr lang="zh-CN" altLang="en-US" dirty="0" smtClean="0"/>
              <a:t>统一</a:t>
            </a:r>
            <a:endParaRPr lang="en-US" altLang="zh-CN" dirty="0" smtClean="0"/>
          </a:p>
          <a:p>
            <a:pPr lvl="2"/>
            <a:r>
              <a:rPr lang="zh-CN" altLang="en-US" dirty="0" smtClean="0"/>
              <a:t>增强效果</a:t>
            </a:r>
            <a:endParaRPr lang="en-US" altLang="zh-CN" dirty="0"/>
          </a:p>
          <a:p>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750" y="3068960"/>
            <a:ext cx="5175250" cy="351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30886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CRAP</a:t>
            </a:r>
            <a:r>
              <a:rPr lang="zh-CN" altLang="en-US" dirty="0"/>
              <a:t>理论</a:t>
            </a:r>
          </a:p>
        </p:txBody>
      </p:sp>
      <p:sp>
        <p:nvSpPr>
          <p:cNvPr id="3" name="内容占位符 2"/>
          <p:cNvSpPr>
            <a:spLocks noGrp="1"/>
          </p:cNvSpPr>
          <p:nvPr>
            <p:ph idx="1"/>
          </p:nvPr>
        </p:nvSpPr>
        <p:spPr/>
        <p:txBody>
          <a:bodyPr/>
          <a:lstStyle/>
          <a:p>
            <a:r>
              <a:rPr lang="en-US" altLang="zh-CN" dirty="0"/>
              <a:t>Alignment </a:t>
            </a:r>
            <a:r>
              <a:rPr lang="zh-CN" altLang="en-US" dirty="0" smtClean="0"/>
              <a:t>对齐</a:t>
            </a:r>
            <a:endParaRPr lang="en-US" altLang="zh-CN" dirty="0" smtClean="0"/>
          </a:p>
          <a:p>
            <a:pPr lvl="1"/>
            <a:r>
              <a:rPr lang="zh-CN" altLang="en-US" dirty="0" smtClean="0"/>
              <a:t>任何元素都不能在页面上随意安放，每一项都应该与页面上某个内容存在某种视觉联系</a:t>
            </a:r>
            <a:endParaRPr lang="en-US" altLang="zh-CN" dirty="0" smtClean="0"/>
          </a:p>
          <a:p>
            <a:pPr lvl="1"/>
            <a:r>
              <a:rPr lang="zh-CN" altLang="en-US" dirty="0" smtClean="0"/>
              <a:t>目的</a:t>
            </a:r>
            <a:endParaRPr lang="en-US" altLang="zh-CN" dirty="0" smtClean="0"/>
          </a:p>
          <a:p>
            <a:pPr lvl="2"/>
            <a:r>
              <a:rPr lang="zh-CN" altLang="en-US" dirty="0" smtClean="0"/>
              <a:t>统一而有条理</a:t>
            </a:r>
            <a:endParaRPr lang="en-US" altLang="zh-CN" dirty="0"/>
          </a:p>
          <a:p>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8450" y="2348880"/>
            <a:ext cx="5035550" cy="440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79209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CRAP</a:t>
            </a:r>
            <a:r>
              <a:rPr lang="zh-CN" altLang="en-US" dirty="0"/>
              <a:t>理论</a:t>
            </a:r>
          </a:p>
        </p:txBody>
      </p:sp>
      <p:sp>
        <p:nvSpPr>
          <p:cNvPr id="3" name="内容占位符 2"/>
          <p:cNvSpPr>
            <a:spLocks noGrp="1"/>
          </p:cNvSpPr>
          <p:nvPr>
            <p:ph idx="1"/>
          </p:nvPr>
        </p:nvSpPr>
        <p:spPr/>
        <p:txBody>
          <a:bodyPr/>
          <a:lstStyle/>
          <a:p>
            <a:r>
              <a:rPr lang="en-US" altLang="zh-CN" dirty="0"/>
              <a:t>Proximity </a:t>
            </a:r>
            <a:r>
              <a:rPr lang="zh-CN" altLang="en-US" dirty="0"/>
              <a:t>亲密性</a:t>
            </a:r>
            <a:endParaRPr lang="en-US" altLang="zh-CN" dirty="0"/>
          </a:p>
          <a:p>
            <a:pPr lvl="1"/>
            <a:r>
              <a:rPr lang="zh-CN" altLang="en-US" dirty="0" smtClean="0"/>
              <a:t>相关的项要组织在一起</a:t>
            </a:r>
            <a:endParaRPr lang="en-US" altLang="zh-CN" dirty="0" smtClean="0"/>
          </a:p>
          <a:p>
            <a:pPr lvl="1"/>
            <a:r>
              <a:rPr lang="zh-CN" altLang="en-US" dirty="0" smtClean="0"/>
              <a:t>目的</a:t>
            </a:r>
            <a:endParaRPr lang="en-US" altLang="zh-CN" dirty="0" smtClean="0"/>
          </a:p>
          <a:p>
            <a:pPr lvl="2"/>
            <a:r>
              <a:rPr lang="zh-CN" altLang="en-US" dirty="0" smtClean="0"/>
              <a:t>实现组织性</a:t>
            </a:r>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8713" y="3140968"/>
            <a:ext cx="5475287" cy="332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62659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CRAP</a:t>
            </a:r>
            <a:r>
              <a:rPr lang="zh-CN" altLang="en-US" dirty="0"/>
              <a:t>理论</a:t>
            </a:r>
          </a:p>
        </p:txBody>
      </p:sp>
      <p:sp>
        <p:nvSpPr>
          <p:cNvPr id="5" name="内容占位符 4"/>
          <p:cNvSpPr>
            <a:spLocks noGrp="1"/>
          </p:cNvSpPr>
          <p:nvPr>
            <p:ph idx="1"/>
          </p:nvPr>
        </p:nvSpPr>
        <p:spPr/>
        <p:txBody>
          <a:bodyPr/>
          <a:lstStyle/>
          <a:p>
            <a:r>
              <a:rPr lang="zh-CN" altLang="en-US" dirty="0" smtClean="0"/>
              <a:t>视线被设计所引导</a:t>
            </a:r>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0521" y="2852936"/>
            <a:ext cx="6376987" cy="332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27247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CRAP</a:t>
            </a:r>
            <a:r>
              <a:rPr lang="zh-CN" altLang="en-US" dirty="0"/>
              <a:t>理论</a:t>
            </a:r>
          </a:p>
        </p:txBody>
      </p:sp>
      <p:pic>
        <p:nvPicPr>
          <p:cNvPr id="5" name="内容占位符 4"/>
          <p:cNvPicPr>
            <a:picLocks noGrp="1" noChangeAspect="1"/>
          </p:cNvPicPr>
          <p:nvPr>
            <p:ph sz="half" idx="1"/>
          </p:nvPr>
        </p:nvPicPr>
        <p:blipFill>
          <a:blip r:embed="rId2"/>
          <a:stretch>
            <a:fillRect/>
          </a:stretch>
        </p:blipFill>
        <p:spPr>
          <a:xfrm>
            <a:off x="755576" y="1628800"/>
            <a:ext cx="3672408" cy="4759666"/>
          </a:xfrm>
          <a:prstGeom prst="rect">
            <a:avLst/>
          </a:prstGeom>
        </p:spPr>
      </p:pic>
      <p:pic>
        <p:nvPicPr>
          <p:cNvPr id="6" name="内容占位符 5"/>
          <p:cNvPicPr>
            <a:picLocks noGrp="1" noChangeAspect="1"/>
          </p:cNvPicPr>
          <p:nvPr>
            <p:ph sz="half" idx="2"/>
          </p:nvPr>
        </p:nvPicPr>
        <p:blipFill>
          <a:blip r:embed="rId3"/>
          <a:stretch>
            <a:fillRect/>
          </a:stretch>
        </p:blipFill>
        <p:spPr>
          <a:xfrm>
            <a:off x="4860032" y="1631534"/>
            <a:ext cx="3665984" cy="4759666"/>
          </a:xfrm>
          <a:prstGeom prst="rect">
            <a:avLst/>
          </a:prstGeom>
        </p:spPr>
      </p:pic>
    </p:spTree>
    <p:extLst>
      <p:ext uri="{BB962C8B-B14F-4D97-AF65-F5344CB8AC3E}">
        <p14:creationId xmlns:p14="http://schemas.microsoft.com/office/powerpoint/2010/main" val="16868410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a:t>
            </a:r>
            <a:r>
              <a:rPr lang="zh-CN" altLang="en-US" dirty="0" smtClean="0"/>
              <a:t>设计概述</a:t>
            </a:r>
            <a:endParaRPr lang="zh-CN" altLang="en-US" dirty="0"/>
          </a:p>
        </p:txBody>
      </p:sp>
      <p:cxnSp>
        <p:nvCxnSpPr>
          <p:cNvPr id="6" name="直接箭头连接符 5"/>
          <p:cNvCxnSpPr/>
          <p:nvPr/>
        </p:nvCxnSpPr>
        <p:spPr bwMode="auto">
          <a:xfrm>
            <a:off x="971600" y="6165304"/>
            <a:ext cx="7992888" cy="0"/>
          </a:xfrm>
          <a:prstGeom prst="straightConnector1">
            <a:avLst/>
          </a:prstGeom>
          <a:solidFill>
            <a:schemeClr val="accent1"/>
          </a:solidFill>
          <a:ln w="38100" cap="flat" cmpd="sng" algn="ctr">
            <a:solidFill>
              <a:schemeClr val="tx1"/>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箭头连接符 11"/>
          <p:cNvCxnSpPr/>
          <p:nvPr/>
        </p:nvCxnSpPr>
        <p:spPr bwMode="auto">
          <a:xfrm flipV="1">
            <a:off x="971600" y="1484784"/>
            <a:ext cx="0" cy="4680520"/>
          </a:xfrm>
          <a:prstGeom prst="straightConnector1">
            <a:avLst/>
          </a:prstGeom>
          <a:solidFill>
            <a:schemeClr val="accent1"/>
          </a:solidFill>
          <a:ln w="38100" cap="flat" cmpd="sng" algn="ctr">
            <a:solidFill>
              <a:schemeClr val="tx1"/>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p:cNvSpPr txBox="1"/>
          <p:nvPr/>
        </p:nvSpPr>
        <p:spPr>
          <a:xfrm>
            <a:off x="428055" y="1628800"/>
            <a:ext cx="615553" cy="1296144"/>
          </a:xfrm>
          <a:prstGeom prst="rect">
            <a:avLst/>
          </a:prstGeom>
          <a:noFill/>
        </p:spPr>
        <p:txBody>
          <a:bodyPr vert="eaVert" wrap="square" rtlCol="0">
            <a:spAutoFit/>
          </a:bodyPr>
          <a:lstStyle/>
          <a:p>
            <a:r>
              <a:rPr lang="zh-CN" altLang="en-US" sz="2800" b="1" dirty="0" smtClean="0"/>
              <a:t>艺术</a:t>
            </a:r>
            <a:endParaRPr lang="zh-CN" altLang="en-US" sz="2800" b="1" dirty="0"/>
          </a:p>
        </p:txBody>
      </p:sp>
      <p:sp>
        <p:nvSpPr>
          <p:cNvPr id="14" name="TextBox 13"/>
          <p:cNvSpPr txBox="1"/>
          <p:nvPr/>
        </p:nvSpPr>
        <p:spPr>
          <a:xfrm>
            <a:off x="8244408" y="6237312"/>
            <a:ext cx="1080120" cy="523220"/>
          </a:xfrm>
          <a:prstGeom prst="rect">
            <a:avLst/>
          </a:prstGeom>
          <a:noFill/>
        </p:spPr>
        <p:txBody>
          <a:bodyPr wrap="square" rtlCol="0">
            <a:spAutoFit/>
          </a:bodyPr>
          <a:lstStyle/>
          <a:p>
            <a:r>
              <a:rPr lang="zh-CN" altLang="en-US" sz="2800" b="1" dirty="0" smtClean="0"/>
              <a:t>技术</a:t>
            </a:r>
            <a:endParaRPr lang="zh-CN" altLang="en-US" sz="2800" b="1" dirty="0"/>
          </a:p>
        </p:txBody>
      </p:sp>
      <p:sp>
        <p:nvSpPr>
          <p:cNvPr id="15" name="TextBox 14"/>
          <p:cNvSpPr txBox="1"/>
          <p:nvPr/>
        </p:nvSpPr>
        <p:spPr>
          <a:xfrm>
            <a:off x="1115616" y="2751311"/>
            <a:ext cx="1508611" cy="461665"/>
          </a:xfrm>
          <a:prstGeom prst="rect">
            <a:avLst/>
          </a:prstGeom>
          <a:noFill/>
        </p:spPr>
        <p:txBody>
          <a:bodyPr wrap="square" rtlCol="0">
            <a:spAutoFit/>
          </a:bodyPr>
          <a:lstStyle/>
          <a:p>
            <a:r>
              <a:rPr lang="zh-CN" altLang="en-US" sz="2400" b="1" dirty="0" smtClean="0"/>
              <a:t>●色彩</a:t>
            </a:r>
            <a:endParaRPr lang="zh-CN" altLang="en-US" sz="2400" b="1" dirty="0"/>
          </a:p>
        </p:txBody>
      </p:sp>
      <p:sp>
        <p:nvSpPr>
          <p:cNvPr id="16" name="TextBox 15"/>
          <p:cNvSpPr txBox="1"/>
          <p:nvPr/>
        </p:nvSpPr>
        <p:spPr>
          <a:xfrm>
            <a:off x="1335197" y="3399383"/>
            <a:ext cx="1508611" cy="461665"/>
          </a:xfrm>
          <a:prstGeom prst="rect">
            <a:avLst/>
          </a:prstGeom>
          <a:noFill/>
        </p:spPr>
        <p:txBody>
          <a:bodyPr wrap="square" rtlCol="0">
            <a:spAutoFit/>
          </a:bodyPr>
          <a:lstStyle/>
          <a:p>
            <a:r>
              <a:rPr lang="zh-CN" altLang="en-US" sz="2400" b="1" dirty="0" smtClean="0"/>
              <a:t>●字体</a:t>
            </a:r>
            <a:endParaRPr lang="zh-CN" altLang="en-US" sz="2400" b="1" dirty="0"/>
          </a:p>
        </p:txBody>
      </p:sp>
      <p:sp>
        <p:nvSpPr>
          <p:cNvPr id="17" name="TextBox 16"/>
          <p:cNvSpPr txBox="1"/>
          <p:nvPr/>
        </p:nvSpPr>
        <p:spPr>
          <a:xfrm>
            <a:off x="2483768" y="2319263"/>
            <a:ext cx="1724635" cy="461665"/>
          </a:xfrm>
          <a:prstGeom prst="rect">
            <a:avLst/>
          </a:prstGeom>
          <a:noFill/>
        </p:spPr>
        <p:txBody>
          <a:bodyPr wrap="square" rtlCol="0">
            <a:spAutoFit/>
          </a:bodyPr>
          <a:lstStyle/>
          <a:p>
            <a:r>
              <a:rPr lang="zh-CN" altLang="en-US" sz="2400" b="1" dirty="0" smtClean="0"/>
              <a:t>●版式布局</a:t>
            </a:r>
            <a:endParaRPr lang="zh-CN" altLang="en-US" sz="2400" b="1" dirty="0"/>
          </a:p>
        </p:txBody>
      </p:sp>
      <p:sp>
        <p:nvSpPr>
          <p:cNvPr id="18" name="TextBox 17"/>
          <p:cNvSpPr txBox="1"/>
          <p:nvPr/>
        </p:nvSpPr>
        <p:spPr>
          <a:xfrm>
            <a:off x="1475656" y="1700808"/>
            <a:ext cx="2292315" cy="461665"/>
          </a:xfrm>
          <a:prstGeom prst="rect">
            <a:avLst/>
          </a:prstGeom>
          <a:noFill/>
        </p:spPr>
        <p:txBody>
          <a:bodyPr wrap="square" rtlCol="0">
            <a:spAutoFit/>
          </a:bodyPr>
          <a:lstStyle/>
          <a:p>
            <a:r>
              <a:rPr lang="zh-CN" altLang="en-US" sz="2400" b="1" dirty="0" smtClean="0"/>
              <a:t>●设计思想</a:t>
            </a:r>
            <a:endParaRPr lang="zh-CN" altLang="en-US" sz="2400" b="1" dirty="0"/>
          </a:p>
        </p:txBody>
      </p:sp>
      <p:sp>
        <p:nvSpPr>
          <p:cNvPr id="19" name="TextBox 18"/>
          <p:cNvSpPr txBox="1"/>
          <p:nvPr/>
        </p:nvSpPr>
        <p:spPr>
          <a:xfrm>
            <a:off x="251520" y="6237312"/>
            <a:ext cx="1080120" cy="523220"/>
          </a:xfrm>
          <a:prstGeom prst="rect">
            <a:avLst/>
          </a:prstGeom>
          <a:noFill/>
        </p:spPr>
        <p:txBody>
          <a:bodyPr wrap="square" rtlCol="0">
            <a:spAutoFit/>
          </a:bodyPr>
          <a:lstStyle/>
          <a:p>
            <a:r>
              <a:rPr lang="zh-CN" altLang="en-US" sz="2800" b="1" dirty="0"/>
              <a:t>简单</a:t>
            </a:r>
          </a:p>
        </p:txBody>
      </p:sp>
      <p:sp>
        <p:nvSpPr>
          <p:cNvPr id="20" name="TextBox 19"/>
          <p:cNvSpPr txBox="1"/>
          <p:nvPr/>
        </p:nvSpPr>
        <p:spPr>
          <a:xfrm>
            <a:off x="7884368" y="1367190"/>
            <a:ext cx="1080120" cy="523220"/>
          </a:xfrm>
          <a:prstGeom prst="rect">
            <a:avLst/>
          </a:prstGeom>
          <a:noFill/>
        </p:spPr>
        <p:txBody>
          <a:bodyPr wrap="square" rtlCol="0">
            <a:spAutoFit/>
          </a:bodyPr>
          <a:lstStyle/>
          <a:p>
            <a:r>
              <a:rPr lang="zh-CN" altLang="en-US" sz="2800" b="1" dirty="0"/>
              <a:t>复杂</a:t>
            </a:r>
          </a:p>
        </p:txBody>
      </p:sp>
      <p:cxnSp>
        <p:nvCxnSpPr>
          <p:cNvPr id="22" name="直接箭头连接符 21"/>
          <p:cNvCxnSpPr/>
          <p:nvPr/>
        </p:nvCxnSpPr>
        <p:spPr bwMode="auto">
          <a:xfrm flipV="1">
            <a:off x="1043608" y="836712"/>
            <a:ext cx="7632848" cy="5328592"/>
          </a:xfrm>
          <a:prstGeom prst="straightConnector1">
            <a:avLst/>
          </a:prstGeom>
          <a:solidFill>
            <a:schemeClr val="accent1"/>
          </a:solidFill>
          <a:ln w="25400" cap="flat" cmpd="sng" algn="ctr">
            <a:solidFill>
              <a:schemeClr val="tx1"/>
            </a:solidFill>
            <a:prstDash val="sysDash"/>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p:cNvSpPr txBox="1"/>
          <p:nvPr/>
        </p:nvSpPr>
        <p:spPr>
          <a:xfrm>
            <a:off x="2987824" y="3861048"/>
            <a:ext cx="1508611" cy="461665"/>
          </a:xfrm>
          <a:prstGeom prst="rect">
            <a:avLst/>
          </a:prstGeom>
          <a:noFill/>
        </p:spPr>
        <p:txBody>
          <a:bodyPr wrap="square" rtlCol="0">
            <a:spAutoFit/>
          </a:bodyPr>
          <a:lstStyle/>
          <a:p>
            <a:r>
              <a:rPr lang="zh-CN" altLang="en-US" sz="2400" b="1" dirty="0" smtClean="0"/>
              <a:t>●表单</a:t>
            </a:r>
            <a:endParaRPr lang="zh-CN" altLang="en-US" sz="2400" b="1" dirty="0"/>
          </a:p>
        </p:txBody>
      </p:sp>
      <p:sp>
        <p:nvSpPr>
          <p:cNvPr id="26" name="TextBox 25"/>
          <p:cNvSpPr txBox="1"/>
          <p:nvPr/>
        </p:nvSpPr>
        <p:spPr>
          <a:xfrm>
            <a:off x="3635896" y="4335487"/>
            <a:ext cx="1508611" cy="461665"/>
          </a:xfrm>
          <a:prstGeom prst="rect">
            <a:avLst/>
          </a:prstGeom>
          <a:noFill/>
        </p:spPr>
        <p:txBody>
          <a:bodyPr wrap="square" rtlCol="0">
            <a:spAutoFit/>
          </a:bodyPr>
          <a:lstStyle/>
          <a:p>
            <a:r>
              <a:rPr lang="zh-CN" altLang="en-US" sz="2400" b="1" dirty="0" smtClean="0"/>
              <a:t>●导航</a:t>
            </a:r>
            <a:endParaRPr lang="zh-CN" altLang="en-US" sz="2400" b="1" dirty="0"/>
          </a:p>
        </p:txBody>
      </p:sp>
      <p:sp>
        <p:nvSpPr>
          <p:cNvPr id="27" name="TextBox 26"/>
          <p:cNvSpPr txBox="1"/>
          <p:nvPr/>
        </p:nvSpPr>
        <p:spPr>
          <a:xfrm>
            <a:off x="4067944" y="3039343"/>
            <a:ext cx="1508611" cy="461665"/>
          </a:xfrm>
          <a:prstGeom prst="rect">
            <a:avLst/>
          </a:prstGeom>
          <a:noFill/>
        </p:spPr>
        <p:txBody>
          <a:bodyPr wrap="square" rtlCol="0">
            <a:spAutoFit/>
          </a:bodyPr>
          <a:lstStyle/>
          <a:p>
            <a:r>
              <a:rPr lang="zh-CN" altLang="en-US" sz="2400" b="1" dirty="0" smtClean="0"/>
              <a:t>●可用性</a:t>
            </a:r>
            <a:endParaRPr lang="zh-CN" altLang="en-US" sz="2400" b="1" dirty="0"/>
          </a:p>
        </p:txBody>
      </p:sp>
      <p:sp>
        <p:nvSpPr>
          <p:cNvPr id="28" name="TextBox 27"/>
          <p:cNvSpPr txBox="1"/>
          <p:nvPr/>
        </p:nvSpPr>
        <p:spPr>
          <a:xfrm>
            <a:off x="4575557" y="3543399"/>
            <a:ext cx="1724635" cy="461665"/>
          </a:xfrm>
          <a:prstGeom prst="rect">
            <a:avLst/>
          </a:prstGeom>
          <a:noFill/>
        </p:spPr>
        <p:txBody>
          <a:bodyPr wrap="square" rtlCol="0">
            <a:spAutoFit/>
          </a:bodyPr>
          <a:lstStyle/>
          <a:p>
            <a:r>
              <a:rPr lang="zh-CN" altLang="en-US" sz="2400" b="1" dirty="0" smtClean="0"/>
              <a:t>●可访问性</a:t>
            </a:r>
            <a:endParaRPr lang="zh-CN" altLang="en-US" sz="2400" b="1" dirty="0"/>
          </a:p>
        </p:txBody>
      </p:sp>
      <p:sp>
        <p:nvSpPr>
          <p:cNvPr id="29" name="TextBox 28"/>
          <p:cNvSpPr txBox="1"/>
          <p:nvPr/>
        </p:nvSpPr>
        <p:spPr>
          <a:xfrm>
            <a:off x="7418094" y="4483605"/>
            <a:ext cx="1724635" cy="461665"/>
          </a:xfrm>
          <a:prstGeom prst="rect">
            <a:avLst/>
          </a:prstGeom>
          <a:noFill/>
        </p:spPr>
        <p:txBody>
          <a:bodyPr wrap="square" rtlCol="0">
            <a:spAutoFit/>
          </a:bodyPr>
          <a:lstStyle/>
          <a:p>
            <a:r>
              <a:rPr lang="zh-CN" altLang="en-US" sz="2400" b="1" dirty="0" smtClean="0"/>
              <a:t>●设计模式</a:t>
            </a:r>
            <a:endParaRPr lang="zh-CN" altLang="en-US" sz="2400" b="1" dirty="0"/>
          </a:p>
        </p:txBody>
      </p:sp>
      <p:sp>
        <p:nvSpPr>
          <p:cNvPr id="30" name="TextBox 29"/>
          <p:cNvSpPr txBox="1"/>
          <p:nvPr/>
        </p:nvSpPr>
        <p:spPr>
          <a:xfrm>
            <a:off x="6519773" y="2937718"/>
            <a:ext cx="1724635" cy="461665"/>
          </a:xfrm>
          <a:prstGeom prst="rect">
            <a:avLst/>
          </a:prstGeom>
          <a:noFill/>
        </p:spPr>
        <p:txBody>
          <a:bodyPr wrap="square" rtlCol="0">
            <a:spAutoFit/>
          </a:bodyPr>
          <a:lstStyle/>
          <a:p>
            <a:r>
              <a:rPr lang="zh-CN" altLang="en-US" sz="2400" b="1" dirty="0" smtClean="0"/>
              <a:t>●交互设计</a:t>
            </a:r>
            <a:endParaRPr lang="zh-CN" altLang="en-US" sz="2400" b="1" dirty="0"/>
          </a:p>
        </p:txBody>
      </p:sp>
      <p:sp>
        <p:nvSpPr>
          <p:cNvPr id="31" name="TextBox 30"/>
          <p:cNvSpPr txBox="1"/>
          <p:nvPr/>
        </p:nvSpPr>
        <p:spPr>
          <a:xfrm>
            <a:off x="7236296" y="5087424"/>
            <a:ext cx="1724635" cy="461665"/>
          </a:xfrm>
          <a:prstGeom prst="rect">
            <a:avLst/>
          </a:prstGeom>
          <a:noFill/>
        </p:spPr>
        <p:txBody>
          <a:bodyPr wrap="square" rtlCol="0">
            <a:spAutoFit/>
          </a:bodyPr>
          <a:lstStyle/>
          <a:p>
            <a:r>
              <a:rPr lang="zh-CN" altLang="en-US" sz="2400" b="1" dirty="0" smtClean="0"/>
              <a:t>●信息架构</a:t>
            </a:r>
            <a:endParaRPr lang="zh-CN" altLang="en-US" sz="2400" b="1" dirty="0"/>
          </a:p>
        </p:txBody>
      </p:sp>
      <p:sp>
        <p:nvSpPr>
          <p:cNvPr id="32" name="TextBox 31"/>
          <p:cNvSpPr txBox="1"/>
          <p:nvPr/>
        </p:nvSpPr>
        <p:spPr>
          <a:xfrm>
            <a:off x="7095836" y="5657146"/>
            <a:ext cx="1724635" cy="461665"/>
          </a:xfrm>
          <a:prstGeom prst="rect">
            <a:avLst/>
          </a:prstGeom>
          <a:noFill/>
        </p:spPr>
        <p:txBody>
          <a:bodyPr wrap="square" rtlCol="0">
            <a:spAutoFit/>
          </a:bodyPr>
          <a:lstStyle/>
          <a:p>
            <a:r>
              <a:rPr lang="zh-CN" altLang="en-US" sz="2400" b="1" dirty="0" smtClean="0"/>
              <a:t>●设计技巧</a:t>
            </a:r>
            <a:endParaRPr lang="zh-CN" altLang="en-US" sz="2400" b="1" dirty="0"/>
          </a:p>
        </p:txBody>
      </p:sp>
      <p:sp>
        <p:nvSpPr>
          <p:cNvPr id="33" name="TextBox 32"/>
          <p:cNvSpPr txBox="1"/>
          <p:nvPr/>
        </p:nvSpPr>
        <p:spPr>
          <a:xfrm>
            <a:off x="5940152" y="2607295"/>
            <a:ext cx="1944216" cy="461665"/>
          </a:xfrm>
          <a:prstGeom prst="rect">
            <a:avLst/>
          </a:prstGeom>
          <a:noFill/>
        </p:spPr>
        <p:txBody>
          <a:bodyPr wrap="square" rtlCol="0">
            <a:spAutoFit/>
          </a:bodyPr>
          <a:lstStyle/>
          <a:p>
            <a:r>
              <a:rPr lang="zh-CN" altLang="en-US" sz="2400" b="1" dirty="0" smtClean="0"/>
              <a:t>●</a:t>
            </a:r>
            <a:r>
              <a:rPr lang="en-US" altLang="zh-CN" sz="2400" b="1" dirty="0" smtClean="0"/>
              <a:t>CSS</a:t>
            </a:r>
            <a:r>
              <a:rPr lang="zh-CN" altLang="en-US" sz="2400" b="1" dirty="0" smtClean="0"/>
              <a:t>设计</a:t>
            </a:r>
            <a:endParaRPr lang="zh-CN" altLang="en-US" sz="2400" b="1" dirty="0"/>
          </a:p>
        </p:txBody>
      </p:sp>
      <p:cxnSp>
        <p:nvCxnSpPr>
          <p:cNvPr id="35" name="直接连接符 34"/>
          <p:cNvCxnSpPr/>
          <p:nvPr/>
        </p:nvCxnSpPr>
        <p:spPr bwMode="auto">
          <a:xfrm>
            <a:off x="3275856" y="1484784"/>
            <a:ext cx="0" cy="5014138"/>
          </a:xfrm>
          <a:prstGeom prst="line">
            <a:avLst/>
          </a:prstGeom>
          <a:solidFill>
            <a:schemeClr val="accent1"/>
          </a:solidFill>
          <a:ln w="25400" cap="flat" cmpd="sng" algn="ctr">
            <a:solidFill>
              <a:srgbClr val="FFC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37"/>
          <p:cNvCxnSpPr/>
          <p:nvPr/>
        </p:nvCxnSpPr>
        <p:spPr bwMode="auto">
          <a:xfrm>
            <a:off x="6012160" y="1484784"/>
            <a:ext cx="0" cy="5014138"/>
          </a:xfrm>
          <a:prstGeom prst="line">
            <a:avLst/>
          </a:prstGeom>
          <a:solidFill>
            <a:schemeClr val="accent1"/>
          </a:solidFill>
          <a:ln w="25400" cap="flat" cmpd="sng" algn="ctr">
            <a:solidFill>
              <a:srgbClr val="FFC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Box 38"/>
          <p:cNvSpPr txBox="1"/>
          <p:nvPr/>
        </p:nvSpPr>
        <p:spPr>
          <a:xfrm>
            <a:off x="5079613" y="2060848"/>
            <a:ext cx="1724635" cy="461665"/>
          </a:xfrm>
          <a:prstGeom prst="rect">
            <a:avLst/>
          </a:prstGeom>
          <a:noFill/>
        </p:spPr>
        <p:txBody>
          <a:bodyPr wrap="square" rtlCol="0">
            <a:spAutoFit/>
          </a:bodyPr>
          <a:lstStyle/>
          <a:p>
            <a:r>
              <a:rPr lang="zh-CN" altLang="en-US" sz="2400" b="1" dirty="0" smtClean="0"/>
              <a:t>●界面设计</a:t>
            </a:r>
            <a:endParaRPr lang="zh-CN" altLang="en-US" sz="2400" b="1" dirty="0"/>
          </a:p>
        </p:txBody>
      </p:sp>
      <p:sp>
        <p:nvSpPr>
          <p:cNvPr id="40" name="TextBox 39"/>
          <p:cNvSpPr txBox="1"/>
          <p:nvPr/>
        </p:nvSpPr>
        <p:spPr>
          <a:xfrm>
            <a:off x="5727685" y="3975447"/>
            <a:ext cx="2156683" cy="461665"/>
          </a:xfrm>
          <a:prstGeom prst="rect">
            <a:avLst/>
          </a:prstGeom>
          <a:noFill/>
        </p:spPr>
        <p:txBody>
          <a:bodyPr wrap="square" rtlCol="0">
            <a:spAutoFit/>
          </a:bodyPr>
          <a:lstStyle/>
          <a:p>
            <a:r>
              <a:rPr lang="zh-CN" altLang="en-US" sz="2400" b="1" dirty="0" smtClean="0"/>
              <a:t>●兼容性设计</a:t>
            </a:r>
            <a:endParaRPr lang="zh-CN" altLang="en-US" sz="2400" b="1" dirty="0"/>
          </a:p>
        </p:txBody>
      </p:sp>
      <p:sp>
        <p:nvSpPr>
          <p:cNvPr id="34" name="TextBox 33"/>
          <p:cNvSpPr txBox="1"/>
          <p:nvPr/>
        </p:nvSpPr>
        <p:spPr>
          <a:xfrm>
            <a:off x="6807805" y="3327375"/>
            <a:ext cx="2156683" cy="461665"/>
          </a:xfrm>
          <a:prstGeom prst="rect">
            <a:avLst/>
          </a:prstGeom>
          <a:noFill/>
        </p:spPr>
        <p:txBody>
          <a:bodyPr wrap="square" rtlCol="0">
            <a:spAutoFit/>
          </a:bodyPr>
          <a:lstStyle/>
          <a:p>
            <a:r>
              <a:rPr lang="zh-CN" altLang="en-US" sz="2400" b="1" dirty="0" smtClean="0"/>
              <a:t>●响应式设计</a:t>
            </a:r>
            <a:endParaRPr lang="zh-CN" altLang="en-US" sz="2400" b="1" dirty="0"/>
          </a:p>
        </p:txBody>
      </p:sp>
    </p:spTree>
    <p:extLst>
      <p:ext uri="{BB962C8B-B14F-4D97-AF65-F5344CB8AC3E}">
        <p14:creationId xmlns:p14="http://schemas.microsoft.com/office/powerpoint/2010/main" val="35987546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IV</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配色</a:t>
            </a:r>
            <a:endParaRPr lang="en-US" altLang="zh-CN" dirty="0"/>
          </a:p>
        </p:txBody>
      </p:sp>
    </p:spTree>
    <p:extLst>
      <p:ext uri="{BB962C8B-B14F-4D97-AF65-F5344CB8AC3E}">
        <p14:creationId xmlns:p14="http://schemas.microsoft.com/office/powerpoint/2010/main" val="30800524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zh-CN" altLang="en-US"/>
              <a:t>网站页面上的颜色类别</a:t>
            </a:r>
          </a:p>
        </p:txBody>
      </p:sp>
      <p:sp>
        <p:nvSpPr>
          <p:cNvPr id="347139" name="Rectangle 3"/>
          <p:cNvSpPr>
            <a:spLocks noGrp="1" noChangeArrowheads="1"/>
          </p:cNvSpPr>
          <p:nvPr>
            <p:ph type="body" idx="1"/>
          </p:nvPr>
        </p:nvSpPr>
        <p:spPr/>
        <p:txBody>
          <a:bodyPr/>
          <a:lstStyle/>
          <a:p>
            <a:r>
              <a:rPr lang="zh-CN" altLang="en-US"/>
              <a:t>背景色</a:t>
            </a:r>
          </a:p>
          <a:p>
            <a:pPr lvl="1"/>
            <a:r>
              <a:rPr lang="zh-CN" altLang="en-US"/>
              <a:t>用于背景的颜色</a:t>
            </a:r>
          </a:p>
          <a:p>
            <a:endParaRPr lang="zh-CN" altLang="en-US"/>
          </a:p>
          <a:p>
            <a:r>
              <a:rPr lang="zh-CN" altLang="en-US"/>
              <a:t>主颜色（</a:t>
            </a:r>
            <a:r>
              <a:rPr lang="en-US" altLang="zh-CN"/>
              <a:t>Main Color</a:t>
            </a:r>
            <a:r>
              <a:rPr lang="zh-CN" altLang="en-US"/>
              <a:t>）</a:t>
            </a:r>
          </a:p>
          <a:p>
            <a:pPr lvl="1"/>
            <a:r>
              <a:rPr lang="zh-CN" altLang="en-US"/>
              <a:t>主要颜色，起到在整体上显示出站点整体内容和风格的重要作用</a:t>
            </a:r>
          </a:p>
          <a:p>
            <a:endParaRPr lang="en-US" altLang="zh-CN"/>
          </a:p>
        </p:txBody>
      </p:sp>
    </p:spTree>
    <p:extLst>
      <p:ext uri="{BB962C8B-B14F-4D97-AF65-F5344CB8AC3E}">
        <p14:creationId xmlns:p14="http://schemas.microsoft.com/office/powerpoint/2010/main" val="4973113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r>
              <a:rPr lang="zh-CN" altLang="en-US"/>
              <a:t>网站页面上的颜色类别</a:t>
            </a:r>
          </a:p>
        </p:txBody>
      </p:sp>
      <p:sp>
        <p:nvSpPr>
          <p:cNvPr id="421891" name="Rectangle 3"/>
          <p:cNvSpPr>
            <a:spLocks noGrp="1" noChangeArrowheads="1"/>
          </p:cNvSpPr>
          <p:nvPr>
            <p:ph type="body" idx="1"/>
          </p:nvPr>
        </p:nvSpPr>
        <p:spPr/>
        <p:txBody>
          <a:bodyPr/>
          <a:lstStyle/>
          <a:p>
            <a:r>
              <a:rPr lang="zh-CN" altLang="en-US"/>
              <a:t>辅助颜色（</a:t>
            </a:r>
            <a:r>
              <a:rPr lang="en-US" altLang="zh-CN"/>
              <a:t>Sub Color</a:t>
            </a:r>
            <a:r>
              <a:rPr lang="zh-CN" altLang="en-US"/>
              <a:t>）</a:t>
            </a:r>
          </a:p>
          <a:p>
            <a:pPr lvl="1"/>
            <a:r>
              <a:rPr lang="zh-CN" altLang="en-US"/>
              <a:t>辅助主颜色的次要颜色，用于协助主颜色凝造整体气氛</a:t>
            </a:r>
          </a:p>
          <a:p>
            <a:pPr lvl="1">
              <a:buFont typeface="Wingdings" pitchFamily="2" charset="2"/>
              <a:buNone/>
            </a:pPr>
            <a:endParaRPr lang="zh-CN" altLang="en-US"/>
          </a:p>
          <a:p>
            <a:r>
              <a:rPr lang="zh-CN" altLang="en-US"/>
              <a:t>突出颜色（</a:t>
            </a:r>
            <a:r>
              <a:rPr lang="en-US" altLang="zh-CN"/>
              <a:t>Accent Color</a:t>
            </a:r>
            <a:r>
              <a:rPr lang="zh-CN" altLang="en-US"/>
              <a:t>）</a:t>
            </a:r>
          </a:p>
          <a:p>
            <a:pPr lvl="1"/>
            <a:r>
              <a:rPr lang="zh-CN" altLang="en-US"/>
              <a:t>用于突出、强调显示，主要用于占用范围较小的按钮、标签等处</a:t>
            </a:r>
          </a:p>
          <a:p>
            <a:pPr lvl="1"/>
            <a:endParaRPr lang="en-US" altLang="zh-CN"/>
          </a:p>
        </p:txBody>
      </p:sp>
    </p:spTree>
    <p:extLst>
      <p:ext uri="{BB962C8B-B14F-4D97-AF65-F5344CB8AC3E}">
        <p14:creationId xmlns:p14="http://schemas.microsoft.com/office/powerpoint/2010/main" val="26329902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zh-CN" altLang="en-US"/>
              <a:t>网站页面上的颜色类别</a:t>
            </a:r>
          </a:p>
        </p:txBody>
      </p:sp>
      <p:sp>
        <p:nvSpPr>
          <p:cNvPr id="550915" name="Rectangle 3"/>
          <p:cNvSpPr>
            <a:spLocks noGrp="1" noChangeArrowheads="1"/>
          </p:cNvSpPr>
          <p:nvPr>
            <p:ph type="body" idx="1"/>
          </p:nvPr>
        </p:nvSpPr>
        <p:spPr/>
        <p:txBody>
          <a:bodyPr/>
          <a:lstStyle/>
          <a:p>
            <a:r>
              <a:rPr lang="zh-CN" altLang="en-US"/>
              <a:t>小结：</a:t>
            </a:r>
          </a:p>
          <a:p>
            <a:pPr lvl="1"/>
            <a:r>
              <a:rPr lang="zh-CN" altLang="en-US"/>
              <a:t>背景色是整个网页的背景颜色</a:t>
            </a:r>
          </a:p>
          <a:p>
            <a:pPr lvl="1"/>
            <a:r>
              <a:rPr lang="zh-CN" altLang="en-US"/>
              <a:t>主色为整个网页内容的背景颜色或主要颜色，也是网页关闭后你对网站的主要印象颜色</a:t>
            </a:r>
          </a:p>
          <a:p>
            <a:pPr lvl="1"/>
            <a:r>
              <a:rPr lang="zh-CN" altLang="en-US"/>
              <a:t>突出色是整个网页上你不会疏漏或遗忘的颜色，也是设计师希望你能第一眼就注意到的颜色</a:t>
            </a:r>
          </a:p>
          <a:p>
            <a:pPr lvl="1"/>
            <a:r>
              <a:rPr lang="zh-CN" altLang="en-US"/>
              <a:t>辅助色是平衡主色和突出色的颜色</a:t>
            </a:r>
          </a:p>
        </p:txBody>
      </p:sp>
    </p:spTree>
    <p:extLst>
      <p:ext uri="{BB962C8B-B14F-4D97-AF65-F5344CB8AC3E}">
        <p14:creationId xmlns:p14="http://schemas.microsoft.com/office/powerpoint/2010/main" val="23964100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5" name="Rectangle 5"/>
          <p:cNvSpPr>
            <a:spLocks noChangeArrowheads="1"/>
          </p:cNvSpPr>
          <p:nvPr/>
        </p:nvSpPr>
        <p:spPr bwMode="auto">
          <a:xfrm>
            <a:off x="7235825" y="4510088"/>
            <a:ext cx="576263" cy="431800"/>
          </a:xfrm>
          <a:prstGeom prst="rect">
            <a:avLst/>
          </a:prstGeom>
          <a:solidFill>
            <a:srgbClr val="00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166" name="Text Box 6"/>
          <p:cNvSpPr txBox="1">
            <a:spLocks noChangeArrowheads="1"/>
          </p:cNvSpPr>
          <p:nvPr/>
        </p:nvSpPr>
        <p:spPr bwMode="auto">
          <a:xfrm>
            <a:off x="6443663" y="4581525"/>
            <a:ext cx="100806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t>主颜色</a:t>
            </a:r>
          </a:p>
        </p:txBody>
      </p:sp>
      <p:sp>
        <p:nvSpPr>
          <p:cNvPr id="348167" name="Text Box 7"/>
          <p:cNvSpPr txBox="1">
            <a:spLocks noChangeArrowheads="1"/>
          </p:cNvSpPr>
          <p:nvPr/>
        </p:nvSpPr>
        <p:spPr bwMode="auto">
          <a:xfrm>
            <a:off x="7235825" y="4941888"/>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0</a:t>
            </a:r>
          </a:p>
          <a:p>
            <a:pPr>
              <a:lnSpc>
                <a:spcPct val="60000"/>
              </a:lnSpc>
              <a:spcBef>
                <a:spcPct val="50000"/>
              </a:spcBef>
            </a:pPr>
            <a:r>
              <a:rPr lang="en-US" altLang="zh-CN" sz="1000"/>
              <a:t>G 153</a:t>
            </a:r>
          </a:p>
          <a:p>
            <a:pPr>
              <a:lnSpc>
                <a:spcPct val="60000"/>
              </a:lnSpc>
              <a:spcBef>
                <a:spcPct val="50000"/>
              </a:spcBef>
            </a:pPr>
            <a:r>
              <a:rPr lang="en-US" altLang="zh-CN" sz="1000"/>
              <a:t>B 153</a:t>
            </a:r>
          </a:p>
        </p:txBody>
      </p:sp>
      <p:pic>
        <p:nvPicPr>
          <p:cNvPr id="348161" name="Picture 1" descr="brainpop-color"/>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323850" y="1196975"/>
            <a:ext cx="5905500" cy="4927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162" name="Rectangle 2"/>
          <p:cNvSpPr>
            <a:spLocks noChangeArrowheads="1"/>
          </p:cNvSpPr>
          <p:nvPr/>
        </p:nvSpPr>
        <p:spPr bwMode="auto">
          <a:xfrm>
            <a:off x="7235825" y="1412875"/>
            <a:ext cx="576263" cy="431800"/>
          </a:xfrm>
          <a:prstGeom prst="rect">
            <a:avLst/>
          </a:prstGeom>
          <a:solidFill>
            <a:srgbClr val="CC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163" name="Text Box 3"/>
          <p:cNvSpPr txBox="1">
            <a:spLocks noChangeArrowheads="1"/>
          </p:cNvSpPr>
          <p:nvPr/>
        </p:nvSpPr>
        <p:spPr bwMode="auto">
          <a:xfrm>
            <a:off x="6443663" y="1484313"/>
            <a:ext cx="100806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t>突出颜色</a:t>
            </a:r>
          </a:p>
        </p:txBody>
      </p:sp>
      <p:sp>
        <p:nvSpPr>
          <p:cNvPr id="348164" name="Text Box 4"/>
          <p:cNvSpPr txBox="1">
            <a:spLocks noChangeArrowheads="1"/>
          </p:cNvSpPr>
          <p:nvPr/>
        </p:nvSpPr>
        <p:spPr bwMode="auto">
          <a:xfrm>
            <a:off x="7235825" y="1844675"/>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204</a:t>
            </a:r>
          </a:p>
          <a:p>
            <a:pPr>
              <a:lnSpc>
                <a:spcPct val="60000"/>
              </a:lnSpc>
              <a:spcBef>
                <a:spcPct val="50000"/>
              </a:spcBef>
            </a:pPr>
            <a:r>
              <a:rPr lang="en-US" altLang="zh-CN" sz="1000"/>
              <a:t>G 51</a:t>
            </a:r>
          </a:p>
          <a:p>
            <a:pPr>
              <a:lnSpc>
                <a:spcPct val="60000"/>
              </a:lnSpc>
              <a:spcBef>
                <a:spcPct val="50000"/>
              </a:spcBef>
            </a:pPr>
            <a:r>
              <a:rPr lang="en-US" altLang="zh-CN" sz="1000"/>
              <a:t>B 0</a:t>
            </a:r>
          </a:p>
        </p:txBody>
      </p:sp>
      <p:sp>
        <p:nvSpPr>
          <p:cNvPr id="348168" name="Rectangle 8"/>
          <p:cNvSpPr>
            <a:spLocks noChangeArrowheads="1"/>
          </p:cNvSpPr>
          <p:nvPr/>
        </p:nvSpPr>
        <p:spPr bwMode="auto">
          <a:xfrm>
            <a:off x="7235825" y="2997200"/>
            <a:ext cx="576263" cy="431800"/>
          </a:xfrm>
          <a:prstGeom prst="rect">
            <a:avLst/>
          </a:prstGeom>
          <a:solidFill>
            <a:srgbClr val="67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169" name="Text Box 9"/>
          <p:cNvSpPr txBox="1">
            <a:spLocks noChangeArrowheads="1"/>
          </p:cNvSpPr>
          <p:nvPr/>
        </p:nvSpPr>
        <p:spPr bwMode="auto">
          <a:xfrm>
            <a:off x="6443663" y="3068638"/>
            <a:ext cx="100806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t>辅助颜色</a:t>
            </a:r>
          </a:p>
        </p:txBody>
      </p:sp>
      <p:sp>
        <p:nvSpPr>
          <p:cNvPr id="348170" name="Text Box 10"/>
          <p:cNvSpPr txBox="1">
            <a:spLocks noChangeArrowheads="1"/>
          </p:cNvSpPr>
          <p:nvPr/>
        </p:nvSpPr>
        <p:spPr bwMode="auto">
          <a:xfrm>
            <a:off x="7235825" y="3429000"/>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103</a:t>
            </a:r>
          </a:p>
          <a:p>
            <a:pPr>
              <a:lnSpc>
                <a:spcPct val="60000"/>
              </a:lnSpc>
              <a:spcBef>
                <a:spcPct val="50000"/>
              </a:spcBef>
            </a:pPr>
            <a:r>
              <a:rPr lang="en-US" altLang="zh-CN" sz="1000"/>
              <a:t>G 204</a:t>
            </a:r>
          </a:p>
          <a:p>
            <a:pPr>
              <a:lnSpc>
                <a:spcPct val="60000"/>
              </a:lnSpc>
              <a:spcBef>
                <a:spcPct val="50000"/>
              </a:spcBef>
            </a:pPr>
            <a:r>
              <a:rPr lang="en-US" altLang="zh-CN" sz="1000"/>
              <a:t>B 51</a:t>
            </a:r>
          </a:p>
        </p:txBody>
      </p:sp>
      <p:sp>
        <p:nvSpPr>
          <p:cNvPr id="348171" name="Rectangle 11"/>
          <p:cNvSpPr>
            <a:spLocks noChangeArrowheads="1"/>
          </p:cNvSpPr>
          <p:nvPr/>
        </p:nvSpPr>
        <p:spPr bwMode="auto">
          <a:xfrm>
            <a:off x="7885113" y="2997200"/>
            <a:ext cx="576262" cy="431800"/>
          </a:xfrm>
          <a:prstGeom prst="rect">
            <a:avLst/>
          </a:prstGeom>
          <a:solidFill>
            <a:srgbClr val="CC65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172" name="Text Box 12"/>
          <p:cNvSpPr txBox="1">
            <a:spLocks noChangeArrowheads="1"/>
          </p:cNvSpPr>
          <p:nvPr/>
        </p:nvSpPr>
        <p:spPr bwMode="auto">
          <a:xfrm>
            <a:off x="7885113" y="3429000"/>
            <a:ext cx="576262"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204</a:t>
            </a:r>
          </a:p>
          <a:p>
            <a:pPr>
              <a:lnSpc>
                <a:spcPct val="60000"/>
              </a:lnSpc>
              <a:spcBef>
                <a:spcPct val="50000"/>
              </a:spcBef>
            </a:pPr>
            <a:r>
              <a:rPr lang="en-US" altLang="zh-CN" sz="1000"/>
              <a:t>G 102</a:t>
            </a:r>
          </a:p>
          <a:p>
            <a:pPr>
              <a:lnSpc>
                <a:spcPct val="60000"/>
              </a:lnSpc>
              <a:spcBef>
                <a:spcPct val="50000"/>
              </a:spcBef>
            </a:pPr>
            <a:r>
              <a:rPr lang="en-US" altLang="zh-CN" sz="1000"/>
              <a:t>B 204</a:t>
            </a:r>
          </a:p>
        </p:txBody>
      </p:sp>
      <p:sp>
        <p:nvSpPr>
          <p:cNvPr id="348173" name="Rectangle 13"/>
          <p:cNvSpPr>
            <a:spLocks noChangeArrowheads="1"/>
          </p:cNvSpPr>
          <p:nvPr/>
        </p:nvSpPr>
        <p:spPr bwMode="auto">
          <a:xfrm>
            <a:off x="8567738" y="2997200"/>
            <a:ext cx="576262" cy="431800"/>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174" name="Text Box 14"/>
          <p:cNvSpPr txBox="1">
            <a:spLocks noChangeArrowheads="1"/>
          </p:cNvSpPr>
          <p:nvPr/>
        </p:nvSpPr>
        <p:spPr bwMode="auto">
          <a:xfrm>
            <a:off x="8567738" y="3429000"/>
            <a:ext cx="576262"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204</a:t>
            </a:r>
          </a:p>
          <a:p>
            <a:pPr>
              <a:lnSpc>
                <a:spcPct val="60000"/>
              </a:lnSpc>
              <a:spcBef>
                <a:spcPct val="50000"/>
              </a:spcBef>
            </a:pPr>
            <a:r>
              <a:rPr lang="en-US" altLang="zh-CN" sz="1000"/>
              <a:t>G 153</a:t>
            </a:r>
          </a:p>
          <a:p>
            <a:pPr>
              <a:lnSpc>
                <a:spcPct val="60000"/>
              </a:lnSpc>
              <a:spcBef>
                <a:spcPct val="50000"/>
              </a:spcBef>
            </a:pPr>
            <a:r>
              <a:rPr lang="en-US" altLang="zh-CN" sz="1000"/>
              <a:t>B 0</a:t>
            </a:r>
          </a:p>
        </p:txBody>
      </p:sp>
    </p:spTree>
    <p:extLst>
      <p:ext uri="{BB962C8B-B14F-4D97-AF65-F5344CB8AC3E}">
        <p14:creationId xmlns:p14="http://schemas.microsoft.com/office/powerpoint/2010/main" val="30760862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r>
              <a:rPr lang="zh-CN" altLang="en-US"/>
              <a:t>网站配色流程</a:t>
            </a:r>
          </a:p>
        </p:txBody>
      </p:sp>
      <p:sp>
        <p:nvSpPr>
          <p:cNvPr id="525315" name="Rectangle 3"/>
          <p:cNvSpPr>
            <a:spLocks noChangeArrowheads="1"/>
          </p:cNvSpPr>
          <p:nvPr/>
        </p:nvSpPr>
        <p:spPr bwMode="auto">
          <a:xfrm>
            <a:off x="3419475" y="1988840"/>
            <a:ext cx="647700" cy="2298700"/>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lIns="92075" tIns="46038" rIns="92075" bIns="46038">
            <a:spAutoFit/>
          </a:bodyPr>
          <a:lstStyle/>
          <a:p>
            <a:pPr algn="ctr"/>
            <a:r>
              <a:rPr kumimoji="1" lang="zh-CN" altLang="en-US" sz="3600">
                <a:solidFill>
                  <a:srgbClr val="40458C"/>
                </a:solidFill>
                <a:latin typeface="宋体" charset="-122"/>
              </a:rPr>
              <a:t>确定主色</a:t>
            </a:r>
          </a:p>
        </p:txBody>
      </p:sp>
      <p:sp>
        <p:nvSpPr>
          <p:cNvPr id="525316" name="Rectangle 4"/>
          <p:cNvSpPr>
            <a:spLocks noChangeArrowheads="1"/>
          </p:cNvSpPr>
          <p:nvPr/>
        </p:nvSpPr>
        <p:spPr bwMode="auto">
          <a:xfrm>
            <a:off x="4643438" y="1988840"/>
            <a:ext cx="647700" cy="3397250"/>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lIns="92075" tIns="46038" rIns="92075" bIns="46038">
            <a:spAutoFit/>
          </a:bodyPr>
          <a:lstStyle/>
          <a:p>
            <a:pPr algn="ctr"/>
            <a:r>
              <a:rPr kumimoji="1" lang="zh-CN" altLang="en-US" sz="3600">
                <a:solidFill>
                  <a:srgbClr val="40458C"/>
                </a:solidFill>
                <a:latin typeface="宋体" charset="-122"/>
              </a:rPr>
              <a:t>确定配色方案</a:t>
            </a:r>
          </a:p>
        </p:txBody>
      </p:sp>
      <p:sp>
        <p:nvSpPr>
          <p:cNvPr id="525317" name="Rectangle 5"/>
          <p:cNvSpPr>
            <a:spLocks noChangeArrowheads="1"/>
          </p:cNvSpPr>
          <p:nvPr/>
        </p:nvSpPr>
        <p:spPr bwMode="auto">
          <a:xfrm>
            <a:off x="5867400" y="1988840"/>
            <a:ext cx="647700" cy="2298700"/>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lIns="92075" tIns="46038" rIns="92075" bIns="46038">
            <a:spAutoFit/>
          </a:bodyPr>
          <a:lstStyle/>
          <a:p>
            <a:pPr algn="ctr"/>
            <a:r>
              <a:rPr kumimoji="1" lang="zh-CN" altLang="en-US" sz="3600">
                <a:solidFill>
                  <a:srgbClr val="40458C"/>
                </a:solidFill>
                <a:latin typeface="宋体" charset="-122"/>
              </a:rPr>
              <a:t>确定配色</a:t>
            </a:r>
          </a:p>
        </p:txBody>
      </p:sp>
      <p:sp>
        <p:nvSpPr>
          <p:cNvPr id="525318" name="Line 6"/>
          <p:cNvSpPr>
            <a:spLocks noChangeShapeType="1"/>
          </p:cNvSpPr>
          <p:nvPr/>
        </p:nvSpPr>
        <p:spPr bwMode="auto">
          <a:xfrm>
            <a:off x="4067175" y="3141365"/>
            <a:ext cx="5762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5319" name="Line 7"/>
          <p:cNvSpPr>
            <a:spLocks noChangeShapeType="1"/>
          </p:cNvSpPr>
          <p:nvPr/>
        </p:nvSpPr>
        <p:spPr bwMode="auto">
          <a:xfrm>
            <a:off x="5291138" y="3141365"/>
            <a:ext cx="5762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5320" name="Rectangle 8"/>
          <p:cNvSpPr>
            <a:spLocks noChangeArrowheads="1"/>
          </p:cNvSpPr>
          <p:nvPr/>
        </p:nvSpPr>
        <p:spPr bwMode="auto">
          <a:xfrm>
            <a:off x="2195513" y="1988840"/>
            <a:ext cx="647700" cy="3397250"/>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lIns="92075" tIns="46038" rIns="92075" bIns="46038">
            <a:spAutoFit/>
          </a:bodyPr>
          <a:lstStyle/>
          <a:p>
            <a:pPr algn="ctr"/>
            <a:r>
              <a:rPr kumimoji="1" lang="zh-CN" altLang="en-US" sz="3600">
                <a:solidFill>
                  <a:srgbClr val="40458C"/>
                </a:solidFill>
                <a:latin typeface="宋体" charset="-122"/>
              </a:rPr>
              <a:t>确定网站风格</a:t>
            </a:r>
          </a:p>
        </p:txBody>
      </p:sp>
      <p:sp>
        <p:nvSpPr>
          <p:cNvPr id="525321" name="Line 9"/>
          <p:cNvSpPr>
            <a:spLocks noChangeShapeType="1"/>
          </p:cNvSpPr>
          <p:nvPr/>
        </p:nvSpPr>
        <p:spPr bwMode="auto">
          <a:xfrm>
            <a:off x="2843213" y="3141365"/>
            <a:ext cx="5762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35922175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title"/>
          </p:nvPr>
        </p:nvSpPr>
        <p:spPr/>
        <p:txBody>
          <a:bodyPr/>
          <a:lstStyle/>
          <a:p>
            <a:r>
              <a:rPr lang="zh-CN" altLang="en-US"/>
              <a:t>确定网站风格</a:t>
            </a:r>
          </a:p>
        </p:txBody>
      </p:sp>
      <p:sp>
        <p:nvSpPr>
          <p:cNvPr id="526339" name="Rectangle 3"/>
          <p:cNvSpPr>
            <a:spLocks noGrp="1" noChangeArrowheads="1"/>
          </p:cNvSpPr>
          <p:nvPr>
            <p:ph type="body" idx="1"/>
          </p:nvPr>
        </p:nvSpPr>
        <p:spPr/>
        <p:txBody>
          <a:bodyPr/>
          <a:lstStyle/>
          <a:p>
            <a:pPr>
              <a:lnSpc>
                <a:spcPct val="90000"/>
              </a:lnSpc>
            </a:pPr>
            <a:r>
              <a:rPr lang="zh-CN" altLang="en-US"/>
              <a:t>根据网站目标，确定网站总体风格</a:t>
            </a:r>
          </a:p>
          <a:p>
            <a:pPr>
              <a:lnSpc>
                <a:spcPct val="90000"/>
              </a:lnSpc>
            </a:pPr>
            <a:endParaRPr lang="zh-CN" altLang="en-US"/>
          </a:p>
          <a:p>
            <a:pPr>
              <a:lnSpc>
                <a:spcPct val="90000"/>
              </a:lnSpc>
            </a:pPr>
            <a:r>
              <a:rPr lang="zh-CN" altLang="en-US"/>
              <a:t>根据模块划分情况，确定主页与各模块主页配色关系</a:t>
            </a:r>
          </a:p>
          <a:p>
            <a:pPr lvl="1">
              <a:lnSpc>
                <a:spcPct val="90000"/>
              </a:lnSpc>
            </a:pPr>
            <a:r>
              <a:rPr lang="zh-CN" altLang="en-US"/>
              <a:t>一致</a:t>
            </a:r>
          </a:p>
          <a:p>
            <a:pPr lvl="1">
              <a:lnSpc>
                <a:spcPct val="90000"/>
              </a:lnSpc>
            </a:pPr>
            <a:r>
              <a:rPr lang="zh-CN" altLang="en-US"/>
              <a:t>相似</a:t>
            </a:r>
          </a:p>
          <a:p>
            <a:pPr lvl="1">
              <a:lnSpc>
                <a:spcPct val="90000"/>
              </a:lnSpc>
            </a:pPr>
            <a:r>
              <a:rPr lang="zh-CN" altLang="en-US"/>
              <a:t>相反</a:t>
            </a:r>
          </a:p>
          <a:p>
            <a:pPr lvl="1">
              <a:lnSpc>
                <a:spcPct val="90000"/>
              </a:lnSpc>
            </a:pPr>
            <a:r>
              <a:rPr lang="zh-CN" altLang="en-US"/>
              <a:t>渐变</a:t>
            </a:r>
          </a:p>
        </p:txBody>
      </p:sp>
    </p:spTree>
    <p:extLst>
      <p:ext uri="{BB962C8B-B14F-4D97-AF65-F5344CB8AC3E}">
        <p14:creationId xmlns:p14="http://schemas.microsoft.com/office/powerpoint/2010/main" val="23504438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zh-CN" altLang="en-US"/>
              <a:t>确定主色</a:t>
            </a:r>
          </a:p>
        </p:txBody>
      </p:sp>
      <p:sp>
        <p:nvSpPr>
          <p:cNvPr id="527363" name="Rectangle 3"/>
          <p:cNvSpPr>
            <a:spLocks noGrp="1" noChangeArrowheads="1"/>
          </p:cNvSpPr>
          <p:nvPr>
            <p:ph type="body" idx="1"/>
          </p:nvPr>
        </p:nvSpPr>
        <p:spPr/>
        <p:txBody>
          <a:bodyPr/>
          <a:lstStyle/>
          <a:p>
            <a:r>
              <a:rPr lang="zh-CN" altLang="en-US"/>
              <a:t>综合考虑以下因素，确定网站主色：</a:t>
            </a:r>
          </a:p>
          <a:p>
            <a:pPr lvl="1"/>
            <a:r>
              <a:rPr lang="zh-CN" altLang="en-US"/>
              <a:t>公司或者网站</a:t>
            </a:r>
            <a:r>
              <a:rPr lang="en-US" altLang="zh-CN"/>
              <a:t>LOGO</a:t>
            </a:r>
          </a:p>
          <a:p>
            <a:pPr lvl="1"/>
            <a:r>
              <a:rPr lang="zh-CN" altLang="en-US"/>
              <a:t>网站所属类别</a:t>
            </a:r>
          </a:p>
          <a:p>
            <a:pPr lvl="1"/>
            <a:r>
              <a:rPr lang="zh-CN" altLang="en-US"/>
              <a:t>网站需要给人留下的印象（参考形容词印象空间）</a:t>
            </a:r>
          </a:p>
          <a:p>
            <a:pPr lvl="1"/>
            <a:r>
              <a:rPr lang="zh-CN" altLang="en-US"/>
              <a:t>其他网站的配色</a:t>
            </a:r>
          </a:p>
        </p:txBody>
      </p:sp>
    </p:spTree>
    <p:extLst>
      <p:ext uri="{BB962C8B-B14F-4D97-AF65-F5344CB8AC3E}">
        <p14:creationId xmlns:p14="http://schemas.microsoft.com/office/powerpoint/2010/main" val="6223891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r>
              <a:rPr lang="zh-CN" altLang="en-US"/>
              <a:t>确定配色方案</a:t>
            </a:r>
          </a:p>
        </p:txBody>
      </p:sp>
      <p:sp>
        <p:nvSpPr>
          <p:cNvPr id="528387" name="Rectangle 3"/>
          <p:cNvSpPr>
            <a:spLocks noGrp="1" noChangeArrowheads="1"/>
          </p:cNvSpPr>
          <p:nvPr>
            <p:ph type="body" idx="1"/>
          </p:nvPr>
        </p:nvSpPr>
        <p:spPr/>
        <p:txBody>
          <a:bodyPr/>
          <a:lstStyle/>
          <a:p>
            <a:r>
              <a:rPr lang="zh-CN" altLang="en-US" dirty="0"/>
              <a:t>参考配色印象空间，确定配色</a:t>
            </a:r>
            <a:r>
              <a:rPr lang="zh-CN" altLang="en-US" dirty="0" smtClean="0"/>
              <a:t>方案</a:t>
            </a:r>
            <a:endParaRPr lang="en-US" altLang="zh-CN" dirty="0" smtClean="0"/>
          </a:p>
          <a:p>
            <a:pPr lvl="1"/>
            <a:r>
              <a:rPr lang="zh-CN" altLang="en-US" dirty="0" smtClean="0"/>
              <a:t>技术派配色</a:t>
            </a:r>
            <a:endParaRPr lang="en-US" altLang="zh-CN" dirty="0" smtClean="0"/>
          </a:p>
          <a:p>
            <a:pPr lvl="1"/>
            <a:r>
              <a:rPr lang="zh-CN" altLang="en-US" smtClean="0"/>
              <a:t>自然派配色</a:t>
            </a:r>
            <a:endParaRPr lang="zh-CN" altLang="en-US"/>
          </a:p>
          <a:p>
            <a:endParaRPr lang="zh-CN" altLang="en-US" dirty="0"/>
          </a:p>
          <a:p>
            <a:r>
              <a:rPr lang="zh-CN" altLang="en-US" dirty="0"/>
              <a:t>对于多模块网站，需要根据不同模块不同主色分别确定配色，力求做到统一</a:t>
            </a:r>
          </a:p>
        </p:txBody>
      </p:sp>
    </p:spTree>
    <p:extLst>
      <p:ext uri="{BB962C8B-B14F-4D97-AF65-F5344CB8AC3E}">
        <p14:creationId xmlns:p14="http://schemas.microsoft.com/office/powerpoint/2010/main" val="10147090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r>
              <a:rPr lang="zh-CN" altLang="en-US"/>
              <a:t>单色印象空间</a:t>
            </a:r>
          </a:p>
        </p:txBody>
      </p:sp>
      <p:sp>
        <p:nvSpPr>
          <p:cNvPr id="427011" name="Rectangle 3"/>
          <p:cNvSpPr>
            <a:spLocks noGrp="1" noChangeArrowheads="1"/>
          </p:cNvSpPr>
          <p:nvPr>
            <p:ph type="body" idx="1"/>
          </p:nvPr>
        </p:nvSpPr>
        <p:spPr/>
        <p:txBody>
          <a:bodyPr/>
          <a:lstStyle/>
          <a:p>
            <a:pPr marL="533400" indent="-533400">
              <a:buFont typeface="Wingdings" pitchFamily="2" charset="2"/>
              <a:buAutoNum type="arabicPeriod"/>
            </a:pPr>
            <a:r>
              <a:rPr lang="zh-CN" altLang="en-US"/>
              <a:t>选择“动态</a:t>
            </a:r>
            <a:r>
              <a:rPr lang="en-US" altLang="zh-CN"/>
              <a:t>/</a:t>
            </a:r>
            <a:r>
              <a:rPr lang="zh-CN" altLang="en-US"/>
              <a:t>静态”、”生硬</a:t>
            </a:r>
            <a:r>
              <a:rPr lang="en-US" altLang="zh-CN"/>
              <a:t>/</a:t>
            </a:r>
            <a:r>
              <a:rPr lang="zh-CN" altLang="en-US"/>
              <a:t>柔和”作为对颜色的打分标准，对单个颜色进行打分</a:t>
            </a:r>
          </a:p>
          <a:p>
            <a:pPr marL="533400" indent="-533400"/>
            <a:endParaRPr lang="en-US" altLang="zh-CN"/>
          </a:p>
        </p:txBody>
      </p:sp>
      <p:pic>
        <p:nvPicPr>
          <p:cNvPr id="427013" name="Picture 5" descr="2-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3357563"/>
            <a:ext cx="8135937" cy="2697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2602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设计概述</a:t>
            </a:r>
          </a:p>
        </p:txBody>
      </p:sp>
      <p:sp>
        <p:nvSpPr>
          <p:cNvPr id="4" name="Rectangle 135"/>
          <p:cNvSpPr>
            <a:spLocks noChangeArrowheads="1"/>
          </p:cNvSpPr>
          <p:nvPr/>
        </p:nvSpPr>
        <p:spPr bwMode="auto">
          <a:xfrm>
            <a:off x="276225" y="3747557"/>
            <a:ext cx="8366125" cy="320675"/>
          </a:xfrm>
          <a:prstGeom prst="rect">
            <a:avLst/>
          </a:prstGeom>
          <a:gradFill rotWithShape="1">
            <a:gsLst>
              <a:gs pos="0">
                <a:schemeClr val="accent1">
                  <a:lumMod val="10000"/>
                </a:schemeClr>
              </a:gs>
              <a:gs pos="100000">
                <a:schemeClr val="tx2">
                  <a:alpha val="0"/>
                </a:schemeClr>
              </a:gs>
            </a:gsLst>
            <a:lin ang="5400000" scaled="1"/>
          </a:gradFill>
          <a:ln w="9525">
            <a:noFill/>
            <a:miter lim="800000"/>
            <a:headEnd/>
            <a:tailEnd/>
          </a:ln>
        </p:spPr>
        <p:txBody>
          <a:bodyPr wrap="none" anchor="ctr"/>
          <a:lstStyle/>
          <a:p>
            <a:pPr defTabSz="457200"/>
            <a:endParaRPr lang="en-US" smtClean="0">
              <a:solidFill>
                <a:srgbClr val="000000"/>
              </a:solidFill>
              <a:latin typeface="Calibri" charset="0"/>
              <a:ea typeface="ＭＳ Ｐゴシック" charset="-128"/>
            </a:endParaRPr>
          </a:p>
        </p:txBody>
      </p:sp>
      <p:grpSp>
        <p:nvGrpSpPr>
          <p:cNvPr id="5" name="Gruppe 107"/>
          <p:cNvGrpSpPr>
            <a:grpSpLocks/>
          </p:cNvGrpSpPr>
          <p:nvPr/>
        </p:nvGrpSpPr>
        <p:grpSpPr bwMode="auto">
          <a:xfrm>
            <a:off x="266700" y="3447520"/>
            <a:ext cx="8582025" cy="457200"/>
            <a:chOff x="282575" y="3461036"/>
            <a:chExt cx="8582155" cy="457200"/>
          </a:xfrm>
        </p:grpSpPr>
        <p:sp>
          <p:nvSpPr>
            <p:cNvPr id="6" name="Pentagon 104"/>
            <p:cNvSpPr>
              <a:spLocks noChangeArrowheads="1"/>
            </p:cNvSpPr>
            <p:nvPr/>
          </p:nvSpPr>
          <p:spPr bwMode="auto">
            <a:xfrm>
              <a:off x="7370870" y="3461036"/>
              <a:ext cx="1457347" cy="457200"/>
            </a:xfrm>
            <a:prstGeom prst="homePlate">
              <a:avLst>
                <a:gd name="adj" fmla="val 40317"/>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p>
              <a:pPr indent="-342900" algn="ctr">
                <a:buFont typeface="Calibri" charset="0"/>
                <a:buAutoNum type="arabicPeriod"/>
              </a:pPr>
              <a:endParaRPr lang="zh-CN" altLang="en-US" noProof="1" smtClean="0">
                <a:solidFill>
                  <a:srgbClr val="000000"/>
                </a:solidFill>
                <a:latin typeface="Calibri" charset="0"/>
                <a:ea typeface="ＭＳ Ｐゴシック" charset="-128"/>
              </a:endParaRPr>
            </a:p>
          </p:txBody>
        </p:sp>
        <p:grpSp>
          <p:nvGrpSpPr>
            <p:cNvPr id="7" name="Gruppe 62"/>
            <p:cNvGrpSpPr>
              <a:grpSpLocks/>
            </p:cNvGrpSpPr>
            <p:nvPr/>
          </p:nvGrpSpPr>
          <p:grpSpPr bwMode="auto">
            <a:xfrm>
              <a:off x="282575" y="3461036"/>
              <a:ext cx="7080357" cy="457200"/>
              <a:chOff x="282575" y="3462341"/>
              <a:chExt cx="7080357" cy="457200"/>
            </a:xfrm>
          </p:grpSpPr>
          <p:grpSp>
            <p:nvGrpSpPr>
              <p:cNvPr id="9" name="Gruppe 75"/>
              <p:cNvGrpSpPr>
                <a:grpSpLocks/>
              </p:cNvGrpSpPr>
              <p:nvPr/>
            </p:nvGrpSpPr>
            <p:grpSpPr bwMode="auto">
              <a:xfrm>
                <a:off x="292099" y="3462341"/>
                <a:ext cx="7070833" cy="457200"/>
                <a:chOff x="283652" y="2949958"/>
                <a:chExt cx="8544674" cy="457921"/>
              </a:xfrm>
            </p:grpSpPr>
            <p:sp>
              <p:nvSpPr>
                <p:cNvPr id="14" name="Rectangle 445"/>
                <p:cNvSpPr>
                  <a:spLocks noChangeArrowheads="1"/>
                </p:cNvSpPr>
                <p:nvPr/>
              </p:nvSpPr>
              <p:spPr bwMode="auto">
                <a:xfrm>
                  <a:off x="1985299" y="2949958"/>
                  <a:ext cx="1707400" cy="457921"/>
                </a:xfrm>
                <a:prstGeom prst="rect">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p>
                  <a:pPr indent="-342900" algn="ctr"/>
                  <a:endParaRPr lang="zh-CN" altLang="en-US" noProof="1" smtClean="0">
                    <a:solidFill>
                      <a:srgbClr val="000000"/>
                    </a:solidFill>
                    <a:latin typeface="Calibri" charset="0"/>
                    <a:ea typeface="ＭＳ Ｐゴシック" charset="-128"/>
                  </a:endParaRPr>
                </a:p>
              </p:txBody>
            </p:sp>
            <p:sp>
              <p:nvSpPr>
                <p:cNvPr id="15" name="Rectangle 446"/>
                <p:cNvSpPr>
                  <a:spLocks noChangeArrowheads="1"/>
                </p:cNvSpPr>
                <p:nvPr/>
              </p:nvSpPr>
              <p:spPr bwMode="auto">
                <a:xfrm>
                  <a:off x="3694616" y="2949958"/>
                  <a:ext cx="1709319" cy="457921"/>
                </a:xfrm>
                <a:prstGeom prst="rect">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p>
                  <a:pPr indent="-342900" algn="ctr"/>
                  <a:endParaRPr lang="zh-CN" altLang="en-US" noProof="1" smtClean="0">
                    <a:solidFill>
                      <a:srgbClr val="000000"/>
                    </a:solidFill>
                    <a:latin typeface="Calibri" charset="0"/>
                    <a:ea typeface="ＭＳ Ｐゴシック" charset="-128"/>
                  </a:endParaRPr>
                </a:p>
              </p:txBody>
            </p:sp>
            <p:sp>
              <p:nvSpPr>
                <p:cNvPr id="16" name="Rectangle 447"/>
                <p:cNvSpPr>
                  <a:spLocks noChangeArrowheads="1"/>
                </p:cNvSpPr>
                <p:nvPr/>
              </p:nvSpPr>
              <p:spPr bwMode="auto">
                <a:xfrm>
                  <a:off x="5405853" y="2949958"/>
                  <a:ext cx="1709319" cy="457921"/>
                </a:xfrm>
                <a:prstGeom prst="rect">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p>
                  <a:pPr indent="-342900" algn="ctr"/>
                  <a:endParaRPr lang="zh-CN" altLang="en-US" noProof="1" smtClean="0">
                    <a:solidFill>
                      <a:srgbClr val="000000"/>
                    </a:solidFill>
                    <a:latin typeface="Calibri" charset="0"/>
                    <a:ea typeface="ＭＳ Ｐゴシック" charset="-128"/>
                  </a:endParaRPr>
                </a:p>
              </p:txBody>
            </p:sp>
            <p:sp>
              <p:nvSpPr>
                <p:cNvPr id="17" name="Rectangle 448"/>
                <p:cNvSpPr>
                  <a:spLocks noChangeArrowheads="1"/>
                </p:cNvSpPr>
                <p:nvPr/>
              </p:nvSpPr>
              <p:spPr bwMode="auto">
                <a:xfrm>
                  <a:off x="7119008" y="2949958"/>
                  <a:ext cx="1709318" cy="457921"/>
                </a:xfrm>
                <a:prstGeom prst="rect">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p>
                  <a:pPr indent="-342900" algn="ctr"/>
                  <a:endParaRPr lang="zh-CN" altLang="en-US" noProof="1" smtClean="0">
                    <a:solidFill>
                      <a:srgbClr val="000000"/>
                    </a:solidFill>
                    <a:latin typeface="Calibri" charset="0"/>
                    <a:ea typeface="ＭＳ Ｐゴシック" charset="-128"/>
                  </a:endParaRPr>
                </a:p>
              </p:txBody>
            </p:sp>
            <p:sp>
              <p:nvSpPr>
                <p:cNvPr id="18" name="Rectangle 445"/>
                <p:cNvSpPr>
                  <a:spLocks noChangeArrowheads="1"/>
                </p:cNvSpPr>
                <p:nvPr/>
              </p:nvSpPr>
              <p:spPr bwMode="auto">
                <a:xfrm>
                  <a:off x="283652" y="2949958"/>
                  <a:ext cx="1884555" cy="457921"/>
                </a:xfrm>
                <a:prstGeom prst="rect">
                  <a:avLst/>
                </a:prstGeom>
                <a:gradFill rotWithShape="1">
                  <a:gsLst>
                    <a:gs pos="0">
                      <a:srgbClr val="C0FF4D"/>
                    </a:gs>
                    <a:gs pos="100000">
                      <a:srgbClr val="A4D329"/>
                    </a:gs>
                  </a:gsLst>
                  <a:lin ang="5400000" scaled="1"/>
                </a:gradFill>
                <a:ln w="19050">
                  <a:solidFill>
                    <a:srgbClr val="92D050"/>
                  </a:solidFill>
                  <a:round/>
                  <a:headEnd/>
                  <a:tailEnd/>
                </a:ln>
              </p:spPr>
              <p:txBody>
                <a:bodyPr anchor="ctr"/>
                <a:lstStyle/>
                <a:p>
                  <a:pPr indent="-342900" algn="ctr"/>
                  <a:endParaRPr lang="zh-CN" altLang="en-US" noProof="1" smtClean="0">
                    <a:solidFill>
                      <a:srgbClr val="000000"/>
                    </a:solidFill>
                    <a:latin typeface="Calibri" charset="0"/>
                    <a:ea typeface="ＭＳ Ｐゴシック" charset="-128"/>
                  </a:endParaRPr>
                </a:p>
              </p:txBody>
            </p:sp>
          </p:grpSp>
          <p:sp>
            <p:nvSpPr>
              <p:cNvPr id="10" name="Rectangle 445"/>
              <p:cNvSpPr>
                <a:spLocks noChangeArrowheads="1"/>
              </p:cNvSpPr>
              <p:nvPr/>
            </p:nvSpPr>
            <p:spPr bwMode="auto">
              <a:xfrm>
                <a:off x="1755400" y="3530603"/>
                <a:ext cx="1896422"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anchor="ctr"/>
              <a:lstStyle/>
              <a:p>
                <a:pPr indent="-342900" algn="ctr"/>
                <a:r>
                  <a:rPr lang="en-US" altLang="zh-CN" sz="2400" noProof="1">
                    <a:solidFill>
                      <a:srgbClr val="000000"/>
                    </a:solidFill>
                    <a:latin typeface="+mn-ea"/>
                    <a:ea typeface="+mn-ea"/>
                  </a:rPr>
                  <a:t> </a:t>
                </a:r>
                <a:r>
                  <a:rPr lang="zh-CN" altLang="en-US" sz="2400" noProof="1" smtClean="0">
                    <a:solidFill>
                      <a:srgbClr val="000000"/>
                    </a:solidFill>
                    <a:latin typeface="+mn-ea"/>
                    <a:ea typeface="+mn-ea"/>
                  </a:rPr>
                  <a:t>交互设计师</a:t>
                </a:r>
                <a:endParaRPr lang="en-US" altLang="zh-CN" sz="2400" noProof="1">
                  <a:solidFill>
                    <a:srgbClr val="000000"/>
                  </a:solidFill>
                  <a:latin typeface="+mn-ea"/>
                  <a:ea typeface="+mn-ea"/>
                </a:endParaRPr>
              </a:p>
            </p:txBody>
          </p:sp>
          <p:sp>
            <p:nvSpPr>
              <p:cNvPr id="13" name="Rectangle 445"/>
              <p:cNvSpPr>
                <a:spLocks noChangeArrowheads="1"/>
              </p:cNvSpPr>
              <p:nvPr/>
            </p:nvSpPr>
            <p:spPr bwMode="auto">
              <a:xfrm>
                <a:off x="282575" y="3556003"/>
                <a:ext cx="1713038" cy="33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anchor="ctr"/>
              <a:lstStyle/>
              <a:p>
                <a:pPr indent="-342900" algn="ctr"/>
                <a:r>
                  <a:rPr lang="zh-CN" altLang="en-US" sz="2400" noProof="1" smtClean="0">
                    <a:solidFill>
                      <a:srgbClr val="000000"/>
                    </a:solidFill>
                    <a:latin typeface="+mn-ea"/>
                    <a:ea typeface="+mn-ea"/>
                  </a:rPr>
                  <a:t>艺术设计师</a:t>
                </a:r>
                <a:endParaRPr lang="en-US" altLang="zh-CN" sz="2400" noProof="1" smtClean="0">
                  <a:solidFill>
                    <a:srgbClr val="000000"/>
                  </a:solidFill>
                  <a:latin typeface="+mn-ea"/>
                  <a:ea typeface="+mn-ea"/>
                </a:endParaRPr>
              </a:p>
            </p:txBody>
          </p:sp>
        </p:grpSp>
        <p:sp>
          <p:nvSpPr>
            <p:cNvPr id="8" name="Rectangle 448"/>
            <p:cNvSpPr>
              <a:spLocks noChangeArrowheads="1"/>
            </p:cNvSpPr>
            <p:nvPr/>
          </p:nvSpPr>
          <p:spPr bwMode="auto">
            <a:xfrm>
              <a:off x="7450247" y="3556286"/>
              <a:ext cx="1414483"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anchor="ctr"/>
            <a:lstStyle/>
            <a:p>
              <a:pPr indent="-342900" algn="ctr"/>
              <a:endParaRPr lang="en-US" altLang="zh-CN" noProof="1" smtClean="0">
                <a:solidFill>
                  <a:srgbClr val="000000"/>
                </a:solidFill>
                <a:latin typeface="Calibri" charset="0"/>
                <a:ea typeface="ＭＳ Ｐゴシック" charset="-128"/>
              </a:endParaRPr>
            </a:p>
          </p:txBody>
        </p:sp>
      </p:grpSp>
      <p:sp>
        <p:nvSpPr>
          <p:cNvPr id="19" name="Rektangel 82"/>
          <p:cNvSpPr>
            <a:spLocks noChangeArrowheads="1"/>
          </p:cNvSpPr>
          <p:nvPr/>
        </p:nvSpPr>
        <p:spPr bwMode="auto">
          <a:xfrm>
            <a:off x="308370" y="1628800"/>
            <a:ext cx="1431133"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801688">
              <a:spcBef>
                <a:spcPct val="20000"/>
              </a:spcBef>
            </a:pPr>
            <a:r>
              <a:rPr lang="zh-CN" altLang="en-US" sz="2400" b="1" noProof="1" smtClean="0">
                <a:latin typeface="+mn-ea"/>
                <a:ea typeface="+mn-ea"/>
                <a:cs typeface="Arial" charset="0"/>
              </a:rPr>
              <a:t>配色</a:t>
            </a:r>
            <a:endParaRPr lang="en-US" altLang="zh-CN" sz="2400" b="1" noProof="1" smtClean="0">
              <a:latin typeface="+mn-ea"/>
              <a:ea typeface="+mn-ea"/>
              <a:cs typeface="Arial" charset="0"/>
            </a:endParaRPr>
          </a:p>
          <a:p>
            <a:pPr algn="ctr" defTabSz="801688">
              <a:spcBef>
                <a:spcPct val="20000"/>
              </a:spcBef>
            </a:pPr>
            <a:r>
              <a:rPr lang="zh-CN" altLang="en-US" sz="2400" b="1" noProof="1" smtClean="0">
                <a:latin typeface="+mn-ea"/>
                <a:ea typeface="+mn-ea"/>
                <a:cs typeface="Arial" charset="0"/>
              </a:rPr>
              <a:t>字体</a:t>
            </a:r>
            <a:endParaRPr lang="en-US" altLang="zh-CN" sz="2400" b="1" noProof="1" smtClean="0">
              <a:latin typeface="+mn-ea"/>
              <a:ea typeface="+mn-ea"/>
              <a:cs typeface="Arial" charset="0"/>
            </a:endParaRPr>
          </a:p>
          <a:p>
            <a:pPr algn="ctr" defTabSz="801688">
              <a:spcBef>
                <a:spcPct val="20000"/>
              </a:spcBef>
            </a:pPr>
            <a:r>
              <a:rPr lang="zh-CN" altLang="en-US" sz="2400" b="1" noProof="1">
                <a:latin typeface="+mn-ea"/>
                <a:ea typeface="+mn-ea"/>
                <a:cs typeface="Arial" charset="0"/>
              </a:rPr>
              <a:t>版式</a:t>
            </a:r>
            <a:endParaRPr lang="en-US" sz="2400" b="1" noProof="1" smtClean="0">
              <a:latin typeface="+mn-ea"/>
              <a:ea typeface="+mn-ea"/>
              <a:cs typeface="Arial" charset="0"/>
            </a:endParaRPr>
          </a:p>
        </p:txBody>
      </p:sp>
      <p:sp>
        <p:nvSpPr>
          <p:cNvPr id="20" name="Nedadgående pil 90"/>
          <p:cNvSpPr>
            <a:spLocks noChangeArrowheads="1"/>
          </p:cNvSpPr>
          <p:nvPr/>
        </p:nvSpPr>
        <p:spPr bwMode="auto">
          <a:xfrm>
            <a:off x="898525" y="2991907"/>
            <a:ext cx="250825" cy="538163"/>
          </a:xfrm>
          <a:prstGeom prst="downArrow">
            <a:avLst>
              <a:gd name="adj1" fmla="val 50000"/>
              <a:gd name="adj2" fmla="val 50004"/>
            </a:avLst>
          </a:prstGeom>
          <a:gradFill rotWithShape="1">
            <a:gsLst>
              <a:gs pos="0">
                <a:srgbClr val="FFC000"/>
              </a:gs>
              <a:gs pos="100000">
                <a:srgbClr val="E36119"/>
              </a:gs>
            </a:gsLst>
            <a:lin ang="2700000" scaled="1"/>
          </a:gradFill>
          <a:ln w="9525">
            <a:solidFill>
              <a:srgbClr val="FC7E00"/>
            </a:solidFill>
            <a:miter lim="800000"/>
            <a:headEnd/>
            <a:tailEnd/>
          </a:ln>
          <a:effectLst>
            <a:outerShdw blurRad="63500" dist="38100" dir="5400000" algn="t" rotWithShape="0">
              <a:srgbClr val="000000">
                <a:alpha val="39998"/>
              </a:srgbClr>
            </a:outerShdw>
          </a:effectLst>
        </p:spPr>
        <p:txBody>
          <a:bodyPr anchor="ctr"/>
          <a:lstStyle/>
          <a:p>
            <a:pPr indent="-342900" algn="ctr" defTabSz="457200">
              <a:buFont typeface="Calibri" charset="0"/>
              <a:buAutoNum type="arabicPeriod"/>
            </a:pPr>
            <a:endParaRPr lang="en-US" smtClean="0">
              <a:solidFill>
                <a:srgbClr val="FFFFFF"/>
              </a:solidFill>
              <a:latin typeface="Calibri" charset="0"/>
              <a:ea typeface="ＭＳ Ｐゴシック" charset="-128"/>
            </a:endParaRPr>
          </a:p>
        </p:txBody>
      </p:sp>
      <p:sp>
        <p:nvSpPr>
          <p:cNvPr id="21" name="Nedadgående pil 92"/>
          <p:cNvSpPr>
            <a:spLocks noChangeArrowheads="1"/>
          </p:cNvSpPr>
          <p:nvPr/>
        </p:nvSpPr>
        <p:spPr bwMode="auto">
          <a:xfrm>
            <a:off x="4601901" y="3004607"/>
            <a:ext cx="249237" cy="538163"/>
          </a:xfrm>
          <a:prstGeom prst="downArrow">
            <a:avLst>
              <a:gd name="adj1" fmla="val 50000"/>
              <a:gd name="adj2" fmla="val 50002"/>
            </a:avLst>
          </a:prstGeom>
          <a:gradFill rotWithShape="1">
            <a:gsLst>
              <a:gs pos="0">
                <a:srgbClr val="FFC000"/>
              </a:gs>
              <a:gs pos="100000">
                <a:srgbClr val="E36119"/>
              </a:gs>
            </a:gsLst>
            <a:lin ang="2700000" scaled="1"/>
          </a:gradFill>
          <a:ln w="9525">
            <a:solidFill>
              <a:srgbClr val="FC7E00"/>
            </a:solidFill>
            <a:miter lim="800000"/>
            <a:headEnd/>
            <a:tailEnd/>
          </a:ln>
          <a:effectLst>
            <a:outerShdw blurRad="63500" dist="38100" dir="5400000" algn="t" rotWithShape="0">
              <a:srgbClr val="000000">
                <a:alpha val="39998"/>
              </a:srgbClr>
            </a:outerShdw>
          </a:effectLst>
        </p:spPr>
        <p:txBody>
          <a:bodyPr anchor="ctr"/>
          <a:lstStyle/>
          <a:p>
            <a:pPr indent="-342900" algn="ctr" defTabSz="457200">
              <a:buFont typeface="Calibri" charset="0"/>
              <a:buAutoNum type="arabicPeriod"/>
            </a:pPr>
            <a:endParaRPr lang="en-US" smtClean="0">
              <a:solidFill>
                <a:srgbClr val="FFFFFF"/>
              </a:solidFill>
              <a:latin typeface="Calibri" charset="0"/>
              <a:ea typeface="ＭＳ Ｐゴシック" charset="-128"/>
            </a:endParaRPr>
          </a:p>
        </p:txBody>
      </p:sp>
      <p:sp>
        <p:nvSpPr>
          <p:cNvPr id="22" name="Nedadgående pil 96"/>
          <p:cNvSpPr>
            <a:spLocks noChangeArrowheads="1"/>
          </p:cNvSpPr>
          <p:nvPr/>
        </p:nvSpPr>
        <p:spPr bwMode="auto">
          <a:xfrm rot="10800000">
            <a:off x="2450554" y="3874870"/>
            <a:ext cx="249238" cy="538162"/>
          </a:xfrm>
          <a:prstGeom prst="downArrow">
            <a:avLst>
              <a:gd name="adj1" fmla="val 50000"/>
              <a:gd name="adj2" fmla="val 50002"/>
            </a:avLst>
          </a:prstGeom>
          <a:gradFill rotWithShape="1">
            <a:gsLst>
              <a:gs pos="0">
                <a:srgbClr val="FFC000"/>
              </a:gs>
              <a:gs pos="100000">
                <a:srgbClr val="E36119"/>
              </a:gs>
            </a:gsLst>
            <a:lin ang="2700000" scaled="1"/>
          </a:gradFill>
          <a:ln w="9525">
            <a:solidFill>
              <a:srgbClr val="FC7E00"/>
            </a:solidFill>
            <a:miter lim="800000"/>
            <a:headEnd/>
            <a:tailEnd/>
          </a:ln>
          <a:effectLst>
            <a:outerShdw blurRad="63500" dist="38100" dir="5400000" algn="t" rotWithShape="0">
              <a:srgbClr val="000000">
                <a:alpha val="39998"/>
              </a:srgbClr>
            </a:outerShdw>
          </a:effectLst>
        </p:spPr>
        <p:txBody>
          <a:bodyPr anchor="ctr"/>
          <a:lstStyle/>
          <a:p>
            <a:pPr indent="-342900" algn="ctr" defTabSz="457200">
              <a:buFont typeface="Calibri" charset="0"/>
              <a:buAutoNum type="arabicPeriod"/>
            </a:pPr>
            <a:endParaRPr lang="en-US" smtClean="0">
              <a:solidFill>
                <a:srgbClr val="FFFFFF"/>
              </a:solidFill>
              <a:latin typeface="Calibri" charset="0"/>
              <a:ea typeface="ＭＳ Ｐゴシック" charset="-128"/>
            </a:endParaRPr>
          </a:p>
        </p:txBody>
      </p:sp>
      <p:sp>
        <p:nvSpPr>
          <p:cNvPr id="23" name="Nedadgående pil 99"/>
          <p:cNvSpPr>
            <a:spLocks noChangeArrowheads="1"/>
          </p:cNvSpPr>
          <p:nvPr/>
        </p:nvSpPr>
        <p:spPr bwMode="auto">
          <a:xfrm rot="10800000">
            <a:off x="6521450" y="3833282"/>
            <a:ext cx="249238" cy="538163"/>
          </a:xfrm>
          <a:prstGeom prst="downArrow">
            <a:avLst>
              <a:gd name="adj1" fmla="val 50000"/>
              <a:gd name="adj2" fmla="val 50002"/>
            </a:avLst>
          </a:prstGeom>
          <a:gradFill rotWithShape="1">
            <a:gsLst>
              <a:gs pos="0">
                <a:srgbClr val="FFC000"/>
              </a:gs>
              <a:gs pos="100000">
                <a:srgbClr val="E36119"/>
              </a:gs>
            </a:gsLst>
            <a:lin ang="2700000" scaled="1"/>
          </a:gradFill>
          <a:ln w="9525">
            <a:solidFill>
              <a:srgbClr val="FC7E00"/>
            </a:solidFill>
            <a:miter lim="800000"/>
            <a:headEnd/>
            <a:tailEnd/>
          </a:ln>
          <a:effectLst>
            <a:outerShdw blurRad="63500" dist="38100" dir="5400000" algn="t" rotWithShape="0">
              <a:srgbClr val="000000">
                <a:alpha val="39998"/>
              </a:srgbClr>
            </a:outerShdw>
          </a:effectLst>
        </p:spPr>
        <p:txBody>
          <a:bodyPr anchor="ctr"/>
          <a:lstStyle/>
          <a:p>
            <a:pPr indent="-342900" algn="ctr" defTabSz="457200">
              <a:buFont typeface="Calibri" charset="0"/>
              <a:buAutoNum type="arabicPeriod"/>
            </a:pPr>
            <a:endParaRPr lang="en-US" smtClean="0">
              <a:solidFill>
                <a:srgbClr val="FFFFFF"/>
              </a:solidFill>
              <a:latin typeface="Calibri" charset="0"/>
              <a:ea typeface="ＭＳ Ｐゴシック" charset="-128"/>
            </a:endParaRPr>
          </a:p>
        </p:txBody>
      </p:sp>
      <p:sp>
        <p:nvSpPr>
          <p:cNvPr id="25" name="Rektangel 82"/>
          <p:cNvSpPr>
            <a:spLocks noChangeArrowheads="1"/>
          </p:cNvSpPr>
          <p:nvPr/>
        </p:nvSpPr>
        <p:spPr bwMode="auto">
          <a:xfrm>
            <a:off x="4139952" y="1635050"/>
            <a:ext cx="2887663"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801688">
              <a:spcBef>
                <a:spcPct val="20000"/>
              </a:spcBef>
            </a:pPr>
            <a:r>
              <a:rPr lang="zh-CN" altLang="en-US" sz="2400" b="1" noProof="1" smtClean="0">
                <a:latin typeface="+mn-ea"/>
                <a:ea typeface="+mn-ea"/>
                <a:cs typeface="Arial" charset="0"/>
              </a:rPr>
              <a:t>文本</a:t>
            </a:r>
            <a:endParaRPr lang="en-US" altLang="zh-CN" sz="2400" b="1" noProof="1" smtClean="0">
              <a:latin typeface="+mn-ea"/>
              <a:ea typeface="+mn-ea"/>
              <a:cs typeface="Arial" charset="0"/>
            </a:endParaRPr>
          </a:p>
          <a:p>
            <a:pPr defTabSz="801688">
              <a:spcBef>
                <a:spcPct val="20000"/>
              </a:spcBef>
            </a:pPr>
            <a:r>
              <a:rPr lang="zh-CN" altLang="en-US" sz="2400" b="1" noProof="1" smtClean="0">
                <a:latin typeface="+mn-ea"/>
                <a:ea typeface="+mn-ea"/>
                <a:cs typeface="Arial" charset="0"/>
              </a:rPr>
              <a:t>图片</a:t>
            </a:r>
            <a:endParaRPr lang="en-US" altLang="zh-CN" sz="2400" b="1" noProof="1" smtClean="0">
              <a:latin typeface="+mn-ea"/>
              <a:ea typeface="+mn-ea"/>
              <a:cs typeface="Arial" charset="0"/>
            </a:endParaRPr>
          </a:p>
          <a:p>
            <a:pPr defTabSz="801688">
              <a:spcBef>
                <a:spcPct val="20000"/>
              </a:spcBef>
            </a:pPr>
            <a:r>
              <a:rPr lang="zh-CN" altLang="en-US" sz="2400" b="1" noProof="1" smtClean="0">
                <a:latin typeface="+mn-ea"/>
                <a:ea typeface="+mn-ea"/>
                <a:cs typeface="Arial" charset="0"/>
              </a:rPr>
              <a:t>多媒体</a:t>
            </a:r>
            <a:endParaRPr lang="en-US" sz="2400" b="1" noProof="1" smtClean="0">
              <a:latin typeface="+mn-ea"/>
              <a:ea typeface="+mn-ea"/>
              <a:cs typeface="Arial" charset="0"/>
            </a:endParaRPr>
          </a:p>
        </p:txBody>
      </p:sp>
      <p:sp>
        <p:nvSpPr>
          <p:cNvPr id="28" name="Rectangle 445"/>
          <p:cNvSpPr>
            <a:spLocks noChangeArrowheads="1"/>
          </p:cNvSpPr>
          <p:nvPr/>
        </p:nvSpPr>
        <p:spPr bwMode="auto">
          <a:xfrm>
            <a:off x="3728913" y="3520038"/>
            <a:ext cx="199521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anchor="ctr"/>
          <a:lstStyle/>
          <a:p>
            <a:pPr indent="-342900" algn="ctr"/>
            <a:r>
              <a:rPr lang="en-US" altLang="zh-CN" sz="2400" noProof="1">
                <a:solidFill>
                  <a:srgbClr val="000000"/>
                </a:solidFill>
                <a:latin typeface="+mn-ea"/>
                <a:ea typeface="+mn-ea"/>
              </a:rPr>
              <a:t> </a:t>
            </a:r>
            <a:r>
              <a:rPr lang="zh-CN" altLang="en-US" sz="2400" noProof="1" smtClean="0">
                <a:solidFill>
                  <a:srgbClr val="000000"/>
                </a:solidFill>
                <a:latin typeface="+mn-ea"/>
                <a:ea typeface="+mn-ea"/>
              </a:rPr>
              <a:t>内容提供者</a:t>
            </a:r>
            <a:endParaRPr lang="en-US" altLang="zh-CN" sz="2400" noProof="1">
              <a:solidFill>
                <a:srgbClr val="000000"/>
              </a:solidFill>
              <a:latin typeface="+mn-ea"/>
              <a:ea typeface="+mn-ea"/>
            </a:endParaRPr>
          </a:p>
        </p:txBody>
      </p:sp>
      <p:sp>
        <p:nvSpPr>
          <p:cNvPr id="29" name="Rektangel 82"/>
          <p:cNvSpPr>
            <a:spLocks noChangeArrowheads="1"/>
          </p:cNvSpPr>
          <p:nvPr/>
        </p:nvSpPr>
        <p:spPr bwMode="auto">
          <a:xfrm>
            <a:off x="1319699" y="4529211"/>
            <a:ext cx="2887663" cy="2234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801688">
              <a:spcBef>
                <a:spcPct val="20000"/>
              </a:spcBef>
            </a:pPr>
            <a:r>
              <a:rPr lang="zh-CN" altLang="en-US" sz="2400" b="1" noProof="1" smtClean="0">
                <a:latin typeface="+mn-ea"/>
                <a:ea typeface="+mn-ea"/>
                <a:cs typeface="Arial" charset="0"/>
              </a:rPr>
              <a:t>导航设计</a:t>
            </a:r>
            <a:endParaRPr lang="en-US" altLang="zh-CN" sz="2400" b="1" noProof="1" smtClean="0">
              <a:latin typeface="+mn-ea"/>
              <a:ea typeface="+mn-ea"/>
              <a:cs typeface="Arial" charset="0"/>
            </a:endParaRPr>
          </a:p>
          <a:p>
            <a:pPr algn="ctr" defTabSz="801688">
              <a:spcBef>
                <a:spcPct val="20000"/>
              </a:spcBef>
            </a:pPr>
            <a:r>
              <a:rPr lang="zh-CN" altLang="en-US" sz="2400" b="1" noProof="1" smtClean="0">
                <a:latin typeface="+mn-ea"/>
                <a:ea typeface="+mn-ea"/>
                <a:cs typeface="Arial" charset="0"/>
              </a:rPr>
              <a:t>交互设计</a:t>
            </a:r>
            <a:endParaRPr lang="en-US" altLang="zh-CN" sz="2400" b="1" noProof="1" smtClean="0">
              <a:latin typeface="+mn-ea"/>
              <a:ea typeface="+mn-ea"/>
              <a:cs typeface="Arial" charset="0"/>
            </a:endParaRPr>
          </a:p>
          <a:p>
            <a:pPr algn="ctr" defTabSz="801688">
              <a:spcBef>
                <a:spcPct val="20000"/>
              </a:spcBef>
            </a:pPr>
            <a:r>
              <a:rPr lang="zh-CN" altLang="en-US" sz="2400" b="1" noProof="1">
                <a:latin typeface="+mn-ea"/>
                <a:ea typeface="+mn-ea"/>
                <a:cs typeface="Arial" charset="0"/>
              </a:rPr>
              <a:t>表</a:t>
            </a:r>
            <a:r>
              <a:rPr lang="zh-CN" altLang="en-US" sz="2400" b="1" noProof="1" smtClean="0">
                <a:latin typeface="+mn-ea"/>
                <a:ea typeface="+mn-ea"/>
                <a:cs typeface="Arial" charset="0"/>
              </a:rPr>
              <a:t>单设计</a:t>
            </a:r>
            <a:endParaRPr lang="en-US" altLang="zh-CN" sz="2400" b="1" noProof="1" smtClean="0">
              <a:latin typeface="+mn-ea"/>
              <a:ea typeface="+mn-ea"/>
              <a:cs typeface="Arial" charset="0"/>
            </a:endParaRPr>
          </a:p>
          <a:p>
            <a:pPr algn="ctr" defTabSz="801688">
              <a:spcBef>
                <a:spcPct val="20000"/>
              </a:spcBef>
            </a:pPr>
            <a:r>
              <a:rPr lang="zh-CN" altLang="en-US" sz="2400" b="1" noProof="1" smtClean="0">
                <a:latin typeface="+mn-ea"/>
                <a:ea typeface="+mn-ea"/>
                <a:cs typeface="Arial" charset="0"/>
              </a:rPr>
              <a:t>可访问性设计</a:t>
            </a:r>
            <a:endParaRPr lang="en-US" altLang="zh-CN" sz="2400" b="1" noProof="1" smtClean="0">
              <a:latin typeface="+mn-ea"/>
              <a:ea typeface="+mn-ea"/>
              <a:cs typeface="Arial" charset="0"/>
            </a:endParaRPr>
          </a:p>
          <a:p>
            <a:pPr algn="ctr" defTabSz="801688">
              <a:spcBef>
                <a:spcPct val="20000"/>
              </a:spcBef>
            </a:pPr>
            <a:r>
              <a:rPr lang="zh-CN" altLang="en-US" sz="2400" b="1" noProof="1" smtClean="0">
                <a:latin typeface="+mn-ea"/>
                <a:ea typeface="+mn-ea"/>
                <a:cs typeface="Arial" charset="0"/>
              </a:rPr>
              <a:t>可用性设计</a:t>
            </a:r>
            <a:endParaRPr lang="en-US" sz="2400" b="1" noProof="1" smtClean="0">
              <a:latin typeface="+mn-ea"/>
              <a:ea typeface="+mn-ea"/>
              <a:cs typeface="Arial" charset="0"/>
            </a:endParaRPr>
          </a:p>
        </p:txBody>
      </p:sp>
      <p:sp>
        <p:nvSpPr>
          <p:cNvPr id="30" name="Rectangle 445"/>
          <p:cNvSpPr>
            <a:spLocks noChangeArrowheads="1"/>
          </p:cNvSpPr>
          <p:nvPr/>
        </p:nvSpPr>
        <p:spPr bwMode="auto">
          <a:xfrm>
            <a:off x="5673129" y="3501008"/>
            <a:ext cx="199521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anchor="ctr"/>
          <a:lstStyle/>
          <a:p>
            <a:pPr indent="-342900" algn="ctr"/>
            <a:r>
              <a:rPr lang="zh-CN" altLang="en-US" sz="2400" noProof="1" smtClean="0">
                <a:solidFill>
                  <a:srgbClr val="000000"/>
                </a:solidFill>
                <a:latin typeface="+mn-ea"/>
                <a:ea typeface="+mn-ea"/>
              </a:rPr>
              <a:t>架构设计师</a:t>
            </a:r>
            <a:endParaRPr lang="en-US" altLang="zh-CN" sz="2400" noProof="1">
              <a:solidFill>
                <a:srgbClr val="000000"/>
              </a:solidFill>
              <a:latin typeface="+mn-ea"/>
              <a:ea typeface="+mn-ea"/>
            </a:endParaRPr>
          </a:p>
        </p:txBody>
      </p:sp>
      <p:sp>
        <p:nvSpPr>
          <p:cNvPr id="31" name="Rektangel 82"/>
          <p:cNvSpPr>
            <a:spLocks noChangeArrowheads="1"/>
          </p:cNvSpPr>
          <p:nvPr/>
        </p:nvSpPr>
        <p:spPr bwMode="auto">
          <a:xfrm>
            <a:off x="5860801" y="4529211"/>
            <a:ext cx="2887663"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801688">
              <a:spcBef>
                <a:spcPct val="20000"/>
              </a:spcBef>
            </a:pPr>
            <a:r>
              <a:rPr lang="zh-CN" altLang="en-US" sz="2400" b="1" noProof="1" smtClean="0">
                <a:latin typeface="+mn-ea"/>
                <a:ea typeface="+mn-ea"/>
                <a:cs typeface="Arial" charset="0"/>
              </a:rPr>
              <a:t>信息架构设计</a:t>
            </a:r>
            <a:endParaRPr lang="en-US" altLang="zh-CN" sz="2400" b="1" noProof="1" smtClean="0">
              <a:latin typeface="+mn-ea"/>
              <a:ea typeface="+mn-ea"/>
              <a:cs typeface="Arial" charset="0"/>
            </a:endParaRPr>
          </a:p>
          <a:p>
            <a:pPr defTabSz="801688">
              <a:spcBef>
                <a:spcPct val="20000"/>
              </a:spcBef>
            </a:pPr>
            <a:r>
              <a:rPr lang="zh-CN" altLang="en-US" sz="2400" b="1" noProof="1" smtClean="0">
                <a:latin typeface="+mn-ea"/>
                <a:ea typeface="+mn-ea"/>
                <a:cs typeface="Arial" charset="0"/>
              </a:rPr>
              <a:t>软件架构设计</a:t>
            </a:r>
            <a:endParaRPr lang="en-US" altLang="zh-CN" sz="2400" b="1" noProof="1" smtClean="0">
              <a:latin typeface="+mn-ea"/>
              <a:ea typeface="+mn-ea"/>
              <a:cs typeface="Arial" charset="0"/>
            </a:endParaRPr>
          </a:p>
        </p:txBody>
      </p:sp>
    </p:spTree>
    <p:extLst>
      <p:ext uri="{BB962C8B-B14F-4D97-AF65-F5344CB8AC3E}">
        <p14:creationId xmlns:p14="http://schemas.microsoft.com/office/powerpoint/2010/main" val="10085167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r>
              <a:rPr lang="zh-CN" altLang="en-US"/>
              <a:t>单色印象空间</a:t>
            </a:r>
          </a:p>
        </p:txBody>
      </p:sp>
      <p:sp>
        <p:nvSpPr>
          <p:cNvPr id="488451" name="Rectangle 3"/>
          <p:cNvSpPr>
            <a:spLocks noGrp="1" noChangeArrowheads="1"/>
          </p:cNvSpPr>
          <p:nvPr>
            <p:ph type="body" idx="1"/>
          </p:nvPr>
        </p:nvSpPr>
        <p:spPr>
          <a:xfrm>
            <a:off x="468313" y="2276475"/>
            <a:ext cx="3981450" cy="3581400"/>
          </a:xfrm>
        </p:spPr>
        <p:txBody>
          <a:bodyPr/>
          <a:lstStyle/>
          <a:p>
            <a:pPr marL="533400" indent="-533400">
              <a:buFont typeface="Wingdings" pitchFamily="2" charset="2"/>
              <a:buAutoNum type="arabicPeriod" startAt="2"/>
            </a:pPr>
            <a:r>
              <a:rPr lang="zh-CN" altLang="en-US"/>
              <a:t>将“动态</a:t>
            </a:r>
            <a:r>
              <a:rPr lang="en-US" altLang="zh-CN"/>
              <a:t>/</a:t>
            </a:r>
            <a:r>
              <a:rPr lang="zh-CN" altLang="en-US"/>
              <a:t>静态”值作为横分值、 ”生硬</a:t>
            </a:r>
            <a:r>
              <a:rPr lang="en-US" altLang="zh-CN"/>
              <a:t>/</a:t>
            </a:r>
            <a:r>
              <a:rPr lang="zh-CN" altLang="en-US"/>
              <a:t>柔和”值作为纵坐标分值，在</a:t>
            </a:r>
            <a:r>
              <a:rPr lang="en-US" altLang="zh-CN"/>
              <a:t>XY</a:t>
            </a:r>
            <a:r>
              <a:rPr lang="zh-CN" altLang="en-US"/>
              <a:t>二维坐标中找出相应的点。</a:t>
            </a:r>
          </a:p>
        </p:txBody>
      </p:sp>
      <p:pic>
        <p:nvPicPr>
          <p:cNvPr id="488454" name="Picture 6" descr="2-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1412875"/>
            <a:ext cx="4608513" cy="4608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1955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p:txBody>
          <a:bodyPr/>
          <a:lstStyle/>
          <a:p>
            <a:r>
              <a:rPr lang="zh-CN" altLang="en-US"/>
              <a:t>单色印象空间</a:t>
            </a:r>
          </a:p>
        </p:txBody>
      </p:sp>
      <p:sp>
        <p:nvSpPr>
          <p:cNvPr id="489475" name="Rectangle 3"/>
          <p:cNvSpPr>
            <a:spLocks noGrp="1" noChangeArrowheads="1"/>
          </p:cNvSpPr>
          <p:nvPr>
            <p:ph type="body" idx="1"/>
          </p:nvPr>
        </p:nvSpPr>
        <p:spPr>
          <a:xfrm>
            <a:off x="468313" y="2349500"/>
            <a:ext cx="2590800" cy="3581400"/>
          </a:xfrm>
        </p:spPr>
        <p:txBody>
          <a:bodyPr/>
          <a:lstStyle/>
          <a:p>
            <a:pPr marL="533400" indent="-533400">
              <a:buFont typeface="Wingdings" pitchFamily="2" charset="2"/>
              <a:buAutoNum type="arabicPeriod" startAt="3"/>
            </a:pPr>
            <a:r>
              <a:rPr lang="zh-CN" altLang="en-US"/>
              <a:t>对大量人群进行颜色测试，取综合结果得到网络安全色的坐标系</a:t>
            </a:r>
          </a:p>
        </p:txBody>
      </p:sp>
      <p:pic>
        <p:nvPicPr>
          <p:cNvPr id="489483" name="Picture 11" descr="2-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1989138"/>
            <a:ext cx="51435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9785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r>
              <a:rPr lang="zh-CN" altLang="en-US" dirty="0"/>
              <a:t>配色印象空间</a:t>
            </a:r>
          </a:p>
        </p:txBody>
      </p:sp>
      <p:sp>
        <p:nvSpPr>
          <p:cNvPr id="492547" name="Rectangle 3"/>
          <p:cNvSpPr>
            <a:spLocks noGrp="1" noChangeArrowheads="1"/>
          </p:cNvSpPr>
          <p:nvPr>
            <p:ph type="body" idx="1"/>
          </p:nvPr>
        </p:nvSpPr>
        <p:spPr/>
        <p:txBody>
          <a:bodyPr/>
          <a:lstStyle/>
          <a:p>
            <a:r>
              <a:rPr lang="zh-CN" altLang="en-US"/>
              <a:t>在单色印象空间基础上，对大量人群进行测试，得到各种颜色互相搭配的配色印象空间。</a:t>
            </a:r>
          </a:p>
          <a:p>
            <a:endParaRPr lang="zh-CN" altLang="en-US"/>
          </a:p>
          <a:p>
            <a:r>
              <a:rPr lang="zh-CN" altLang="en-US"/>
              <a:t>进一步的，还可以得到形容词印象空间，将两者重叠可以对我们的网站配色起到参考作用。</a:t>
            </a:r>
          </a:p>
        </p:txBody>
      </p:sp>
    </p:spTree>
    <p:extLst>
      <p:ext uri="{BB962C8B-B14F-4D97-AF65-F5344CB8AC3E}">
        <p14:creationId xmlns:p14="http://schemas.microsoft.com/office/powerpoint/2010/main" val="36415348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配色印象空间</a:t>
            </a:r>
          </a:p>
        </p:txBody>
      </p:sp>
      <p:pic>
        <p:nvPicPr>
          <p:cNvPr id="493573" name="Picture 5" descr="2-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31032"/>
            <a:ext cx="5976938"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0244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配色印象空间</a:t>
            </a:r>
          </a:p>
        </p:txBody>
      </p:sp>
      <p:pic>
        <p:nvPicPr>
          <p:cNvPr id="494597" name="Picture 5" descr="2-2-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339752" y="1195387"/>
            <a:ext cx="6264275" cy="56626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655641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lstStyle/>
          <a:p>
            <a:r>
              <a:rPr lang="zh-CN" altLang="en-US"/>
              <a:t>基于色相的配色关系</a:t>
            </a:r>
          </a:p>
        </p:txBody>
      </p:sp>
      <p:pic>
        <p:nvPicPr>
          <p:cNvPr id="424965" name="Picture 5" descr="3-1-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31913" y="1773238"/>
            <a:ext cx="4968875" cy="4968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51504969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p:txBody>
          <a:bodyPr/>
          <a:lstStyle/>
          <a:p>
            <a:r>
              <a:rPr lang="zh-CN" altLang="en-US"/>
              <a:t>基于色相的配色关系</a:t>
            </a:r>
          </a:p>
        </p:txBody>
      </p:sp>
      <p:sp>
        <p:nvSpPr>
          <p:cNvPr id="499715" name="Rectangle 3"/>
          <p:cNvSpPr>
            <a:spLocks noGrp="1" noChangeArrowheads="1"/>
          </p:cNvSpPr>
          <p:nvPr>
            <p:ph type="body" idx="1"/>
          </p:nvPr>
        </p:nvSpPr>
        <p:spPr/>
        <p:txBody>
          <a:bodyPr/>
          <a:lstStyle/>
          <a:p>
            <a:pPr>
              <a:lnSpc>
                <a:spcPct val="90000"/>
              </a:lnSpc>
            </a:pPr>
            <a:r>
              <a:rPr lang="zh-CN" altLang="en-US"/>
              <a:t>同一色相配色</a:t>
            </a:r>
          </a:p>
          <a:p>
            <a:pPr lvl="1">
              <a:lnSpc>
                <a:spcPct val="90000"/>
              </a:lnSpc>
            </a:pPr>
            <a:r>
              <a:rPr lang="zh-CN" altLang="en-US"/>
              <a:t>采用不同色调的同一色相颜色进行配色</a:t>
            </a:r>
          </a:p>
          <a:p>
            <a:pPr>
              <a:lnSpc>
                <a:spcPct val="90000"/>
              </a:lnSpc>
            </a:pPr>
            <a:r>
              <a:rPr lang="zh-CN" altLang="en-US"/>
              <a:t>类似色相配色</a:t>
            </a:r>
          </a:p>
          <a:p>
            <a:pPr lvl="1">
              <a:lnSpc>
                <a:spcPct val="90000"/>
              </a:lnSpc>
            </a:pPr>
            <a:r>
              <a:rPr lang="zh-CN" altLang="en-US"/>
              <a:t>类似色相是指在色相环中相邻的两种色相</a:t>
            </a:r>
          </a:p>
          <a:p>
            <a:pPr lvl="1">
              <a:lnSpc>
                <a:spcPct val="90000"/>
              </a:lnSpc>
            </a:pPr>
            <a:r>
              <a:rPr lang="zh-CN" altLang="en-US"/>
              <a:t>采用不同色调的相邻色相颜色进行配色</a:t>
            </a:r>
          </a:p>
          <a:p>
            <a:pPr>
              <a:lnSpc>
                <a:spcPct val="90000"/>
              </a:lnSpc>
            </a:pPr>
            <a:r>
              <a:rPr lang="zh-CN" altLang="en-US"/>
              <a:t>同一色相配色与类似色相配色总体上会给人一种安静整齐的感觉，例如在鲜红色旁边使用了暗红色。</a:t>
            </a:r>
          </a:p>
        </p:txBody>
      </p:sp>
    </p:spTree>
    <p:extLst>
      <p:ext uri="{BB962C8B-B14F-4D97-AF65-F5344CB8AC3E}">
        <p14:creationId xmlns:p14="http://schemas.microsoft.com/office/powerpoint/2010/main" val="459130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zh-CN" altLang="en-US"/>
              <a:t>基于色相的配色关系</a:t>
            </a:r>
          </a:p>
        </p:txBody>
      </p:sp>
      <p:sp>
        <p:nvSpPr>
          <p:cNvPr id="425987" name="Rectangle 3"/>
          <p:cNvSpPr>
            <a:spLocks noGrp="1" noChangeArrowheads="1"/>
          </p:cNvSpPr>
          <p:nvPr>
            <p:ph type="body" idx="1"/>
          </p:nvPr>
        </p:nvSpPr>
        <p:spPr/>
        <p:txBody>
          <a:bodyPr/>
          <a:lstStyle/>
          <a:p>
            <a:r>
              <a:rPr lang="zh-CN" altLang="en-US"/>
              <a:t>相反色相配色</a:t>
            </a:r>
          </a:p>
          <a:p>
            <a:pPr lvl="1"/>
            <a:r>
              <a:rPr lang="zh-CN" altLang="en-US"/>
              <a:t>指搭配使用色相环中相距较远的颜色的方案</a:t>
            </a:r>
          </a:p>
          <a:p>
            <a:pPr lvl="1"/>
            <a:r>
              <a:rPr lang="zh-CN" altLang="en-US"/>
              <a:t>与同一色相配色或类似色相配色相比更具变化感</a:t>
            </a:r>
          </a:p>
          <a:p>
            <a:pPr lvl="1"/>
            <a:r>
              <a:rPr lang="zh-CN" altLang="en-US"/>
              <a:t>在以红色为基准的色相环中，蓝紫色到黄绿色范围之间的颜色为红色的相反色相</a:t>
            </a:r>
          </a:p>
        </p:txBody>
      </p:sp>
    </p:spTree>
    <p:extLst>
      <p:ext uri="{BB962C8B-B14F-4D97-AF65-F5344CB8AC3E}">
        <p14:creationId xmlns:p14="http://schemas.microsoft.com/office/powerpoint/2010/main" val="26221836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p:txBody>
          <a:bodyPr/>
          <a:lstStyle/>
          <a:p>
            <a:r>
              <a:rPr lang="zh-CN" altLang="en-US"/>
              <a:t>基于色调的配色关系</a:t>
            </a:r>
          </a:p>
        </p:txBody>
      </p:sp>
      <p:sp>
        <p:nvSpPr>
          <p:cNvPr id="500739" name="Rectangle 3"/>
          <p:cNvSpPr>
            <a:spLocks noGrp="1" noChangeArrowheads="1"/>
          </p:cNvSpPr>
          <p:nvPr>
            <p:ph type="body" idx="1"/>
          </p:nvPr>
        </p:nvSpPr>
        <p:spPr/>
        <p:txBody>
          <a:bodyPr/>
          <a:lstStyle/>
          <a:p>
            <a:r>
              <a:rPr lang="zh-CN" altLang="en-US"/>
              <a:t>同一色调配色</a:t>
            </a:r>
          </a:p>
          <a:p>
            <a:pPr lvl="1"/>
            <a:r>
              <a:rPr lang="zh-CN" altLang="en-US"/>
              <a:t>选择同一色调不同色相颜色的配色方案</a:t>
            </a:r>
          </a:p>
          <a:p>
            <a:pPr lvl="1"/>
            <a:r>
              <a:rPr lang="zh-CN" altLang="en-US"/>
              <a:t>例如使用鲜红色（</a:t>
            </a:r>
            <a:r>
              <a:rPr lang="en-US" altLang="zh-CN"/>
              <a:t>Vivid Red</a:t>
            </a:r>
            <a:r>
              <a:rPr lang="zh-CN" altLang="en-US"/>
              <a:t>）与鲜黄色（</a:t>
            </a:r>
            <a:r>
              <a:rPr lang="en-US" altLang="zh-CN"/>
              <a:t>Vivid Yellow</a:t>
            </a:r>
            <a:r>
              <a:rPr lang="zh-CN" altLang="en-US"/>
              <a:t>）的配色方案</a:t>
            </a:r>
          </a:p>
          <a:p>
            <a:pPr lvl="1"/>
            <a:r>
              <a:rPr lang="zh-CN" altLang="en-US"/>
              <a:t>下面图像的基本色调为苍白（</a:t>
            </a:r>
            <a:r>
              <a:rPr lang="en-US" altLang="zh-CN"/>
              <a:t>Very pale</a:t>
            </a:r>
            <a:r>
              <a:rPr lang="zh-CN" altLang="en-US"/>
              <a:t>）色调</a:t>
            </a:r>
          </a:p>
        </p:txBody>
      </p:sp>
    </p:spTree>
    <p:extLst>
      <p:ext uri="{BB962C8B-B14F-4D97-AF65-F5344CB8AC3E}">
        <p14:creationId xmlns:p14="http://schemas.microsoft.com/office/powerpoint/2010/main" val="29018010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p:txBody>
          <a:bodyPr/>
          <a:lstStyle/>
          <a:p>
            <a:r>
              <a:rPr lang="zh-CN" altLang="en-US"/>
              <a:t>基于色调的配色关系</a:t>
            </a:r>
          </a:p>
        </p:txBody>
      </p:sp>
      <p:pic>
        <p:nvPicPr>
          <p:cNvPr id="501766" name="Picture 6" descr="3-2-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47813" y="1989138"/>
            <a:ext cx="4437062" cy="46085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992215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设计概述</a:t>
            </a:r>
          </a:p>
        </p:txBody>
      </p:sp>
      <p:sp>
        <p:nvSpPr>
          <p:cNvPr id="3" name="内容占位符 2"/>
          <p:cNvSpPr>
            <a:spLocks noGrp="1"/>
          </p:cNvSpPr>
          <p:nvPr>
            <p:ph idx="1"/>
          </p:nvPr>
        </p:nvSpPr>
        <p:spPr/>
        <p:txBody>
          <a:bodyPr/>
          <a:lstStyle/>
          <a:p>
            <a:r>
              <a:rPr lang="en-US" altLang="zh-CN" dirty="0" smtClean="0"/>
              <a:t>UX/UE</a:t>
            </a:r>
            <a:r>
              <a:rPr lang="zh-CN" altLang="en-US" dirty="0" smtClean="0"/>
              <a:t>（</a:t>
            </a:r>
            <a:r>
              <a:rPr lang="en-US" altLang="zh-CN" dirty="0" smtClean="0"/>
              <a:t>User </a:t>
            </a:r>
            <a:r>
              <a:rPr lang="en-US" altLang="zh-CN" dirty="0" err="1" smtClean="0"/>
              <a:t>eXperience</a:t>
            </a:r>
            <a:r>
              <a:rPr lang="zh-CN" altLang="en-US" dirty="0" smtClean="0"/>
              <a:t>）</a:t>
            </a:r>
            <a:endParaRPr lang="en-US" altLang="zh-CN" dirty="0" smtClean="0"/>
          </a:p>
          <a:p>
            <a:r>
              <a:rPr lang="en-US" altLang="zh-CN" dirty="0" smtClean="0"/>
              <a:t>UCD</a:t>
            </a:r>
            <a:r>
              <a:rPr lang="zh-CN" altLang="en-US" dirty="0" smtClean="0"/>
              <a:t>（</a:t>
            </a:r>
            <a:r>
              <a:rPr lang="en-US" altLang="zh-CN" dirty="0" smtClean="0"/>
              <a:t>User Centered Design</a:t>
            </a:r>
            <a:r>
              <a:rPr lang="zh-CN" altLang="en-US" dirty="0" smtClean="0"/>
              <a:t>）</a:t>
            </a:r>
            <a:endParaRPr lang="en-US" altLang="zh-CN" dirty="0" smtClean="0"/>
          </a:p>
          <a:p>
            <a:r>
              <a:rPr lang="en-US" altLang="zh-CN" dirty="0" smtClean="0"/>
              <a:t>UE</a:t>
            </a:r>
            <a:r>
              <a:rPr lang="zh-CN" altLang="en-US" dirty="0" smtClean="0"/>
              <a:t>（</a:t>
            </a:r>
            <a:r>
              <a:rPr lang="en-US" altLang="zh-CN" dirty="0" smtClean="0"/>
              <a:t>Usability Engineering</a:t>
            </a:r>
            <a:r>
              <a:rPr lang="zh-CN" altLang="en-US" dirty="0" smtClean="0"/>
              <a:t>）</a:t>
            </a:r>
            <a:endParaRPr lang="en-US" altLang="zh-CN" dirty="0" smtClean="0"/>
          </a:p>
          <a:p>
            <a:r>
              <a:rPr lang="en-US" altLang="zh-CN" dirty="0" smtClean="0"/>
              <a:t>HCI</a:t>
            </a:r>
            <a:r>
              <a:rPr lang="zh-CN" altLang="en-US" dirty="0" smtClean="0"/>
              <a:t>（</a:t>
            </a:r>
            <a:r>
              <a:rPr lang="en-US" altLang="zh-CN" dirty="0" smtClean="0"/>
              <a:t>Human Computer Interaction</a:t>
            </a:r>
            <a:r>
              <a:rPr lang="zh-CN" altLang="en-US" dirty="0" smtClean="0"/>
              <a:t>）</a:t>
            </a:r>
            <a:endParaRPr lang="en-US" altLang="zh-CN" dirty="0" smtClean="0"/>
          </a:p>
          <a:p>
            <a:r>
              <a:rPr lang="en-US" altLang="zh-CN" dirty="0" smtClean="0"/>
              <a:t>ID</a:t>
            </a:r>
            <a:r>
              <a:rPr lang="zh-CN" altLang="en-US" dirty="0" smtClean="0"/>
              <a:t>（</a:t>
            </a:r>
            <a:r>
              <a:rPr lang="en-US" altLang="zh-CN" dirty="0"/>
              <a:t>Interaction Design</a:t>
            </a:r>
            <a:r>
              <a:rPr lang="zh-CN" altLang="en-US" dirty="0" smtClean="0"/>
              <a:t>）</a:t>
            </a:r>
            <a:endParaRPr lang="en-US" altLang="zh-CN" dirty="0" smtClean="0"/>
          </a:p>
          <a:p>
            <a:endParaRPr lang="en-US" altLang="zh-CN" dirty="0"/>
          </a:p>
          <a:p>
            <a:r>
              <a:rPr lang="en-US" altLang="zh-CN" dirty="0" smtClean="0"/>
              <a:t>Design Thinker</a:t>
            </a:r>
          </a:p>
          <a:p>
            <a:endParaRPr lang="en-US" altLang="zh-CN" dirty="0" smtClean="0"/>
          </a:p>
        </p:txBody>
      </p:sp>
    </p:spTree>
    <p:extLst>
      <p:ext uri="{BB962C8B-B14F-4D97-AF65-F5344CB8AC3E}">
        <p14:creationId xmlns:p14="http://schemas.microsoft.com/office/powerpoint/2010/main" val="35035689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Grp="1" noChangeArrowheads="1"/>
          </p:cNvSpPr>
          <p:nvPr>
            <p:ph type="title"/>
          </p:nvPr>
        </p:nvSpPr>
        <p:spPr/>
        <p:txBody>
          <a:bodyPr/>
          <a:lstStyle/>
          <a:p>
            <a:r>
              <a:rPr lang="zh-CN" altLang="en-US"/>
              <a:t>基于色调的配色关系</a:t>
            </a:r>
          </a:p>
        </p:txBody>
      </p:sp>
      <p:sp>
        <p:nvSpPr>
          <p:cNvPr id="504835" name="Rectangle 3"/>
          <p:cNvSpPr>
            <a:spLocks noGrp="1" noChangeArrowheads="1"/>
          </p:cNvSpPr>
          <p:nvPr>
            <p:ph type="body" idx="1"/>
          </p:nvPr>
        </p:nvSpPr>
        <p:spPr/>
        <p:txBody>
          <a:bodyPr/>
          <a:lstStyle/>
          <a:p>
            <a:r>
              <a:rPr lang="zh-CN" altLang="en-US"/>
              <a:t>类似色调配色</a:t>
            </a:r>
          </a:p>
          <a:p>
            <a:pPr lvl="1"/>
            <a:r>
              <a:rPr lang="zh-CN" altLang="en-US"/>
              <a:t>指使用如清澈（</a:t>
            </a:r>
            <a:r>
              <a:rPr lang="en-US" altLang="zh-CN"/>
              <a:t>Pale</a:t>
            </a:r>
            <a:r>
              <a:rPr lang="zh-CN" altLang="en-US"/>
              <a:t>）、灰亮（</a:t>
            </a:r>
            <a:r>
              <a:rPr lang="en-US" altLang="zh-CN"/>
              <a:t>Light Grayish</a:t>
            </a:r>
            <a:r>
              <a:rPr lang="zh-CN" altLang="en-US"/>
              <a:t>）等类似基准色调的配色方案，这些色调在色调表中比较靠近基准色调</a:t>
            </a:r>
          </a:p>
        </p:txBody>
      </p:sp>
    </p:spTree>
    <p:extLst>
      <p:ext uri="{BB962C8B-B14F-4D97-AF65-F5344CB8AC3E}">
        <p14:creationId xmlns:p14="http://schemas.microsoft.com/office/powerpoint/2010/main" val="46470706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r>
              <a:rPr lang="zh-CN" altLang="en-US"/>
              <a:t>基于色调的配色关系</a:t>
            </a:r>
          </a:p>
        </p:txBody>
      </p:sp>
      <p:sp>
        <p:nvSpPr>
          <p:cNvPr id="505859" name="Rectangle 3"/>
          <p:cNvSpPr>
            <a:spLocks noGrp="1" noChangeArrowheads="1"/>
          </p:cNvSpPr>
          <p:nvPr>
            <p:ph type="body" idx="1"/>
          </p:nvPr>
        </p:nvSpPr>
        <p:spPr/>
        <p:txBody>
          <a:bodyPr/>
          <a:lstStyle/>
          <a:p>
            <a:r>
              <a:rPr lang="zh-CN" altLang="en-US"/>
              <a:t>相反色调配色</a:t>
            </a:r>
          </a:p>
          <a:p>
            <a:pPr lvl="1"/>
            <a:r>
              <a:rPr lang="zh-CN" altLang="en-US"/>
              <a:t>指使用如深暗（</a:t>
            </a:r>
            <a:r>
              <a:rPr lang="en-US" altLang="zh-CN"/>
              <a:t>Deep</a:t>
            </a:r>
            <a:r>
              <a:rPr lang="zh-CN" altLang="en-US"/>
              <a:t>）、黑暗（</a:t>
            </a:r>
            <a:r>
              <a:rPr lang="en-US" altLang="zh-CN"/>
              <a:t>Dark</a:t>
            </a:r>
            <a:r>
              <a:rPr lang="zh-CN" altLang="en-US"/>
              <a:t>）、等与基准色调相反色调的配色方案，这些色调在色调表中远离基准色调。</a:t>
            </a:r>
          </a:p>
        </p:txBody>
      </p:sp>
    </p:spTree>
    <p:extLst>
      <p:ext uri="{BB962C8B-B14F-4D97-AF65-F5344CB8AC3E}">
        <p14:creationId xmlns:p14="http://schemas.microsoft.com/office/powerpoint/2010/main" val="203478176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zh-CN" altLang="en-US"/>
              <a:t>基于色调的配色关系</a:t>
            </a:r>
          </a:p>
        </p:txBody>
      </p:sp>
      <p:pic>
        <p:nvPicPr>
          <p:cNvPr id="506885" name="Picture 5" descr="3-2-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95513" y="1916113"/>
            <a:ext cx="4368800" cy="4537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79376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zh-CN" altLang="en-US"/>
              <a:t>配色基本思路</a:t>
            </a:r>
          </a:p>
        </p:txBody>
      </p:sp>
      <p:sp>
        <p:nvSpPr>
          <p:cNvPr id="346115" name="Rectangle 3"/>
          <p:cNvSpPr>
            <a:spLocks noGrp="1" noChangeArrowheads="1"/>
          </p:cNvSpPr>
          <p:nvPr>
            <p:ph type="body" idx="1"/>
          </p:nvPr>
        </p:nvSpPr>
        <p:spPr/>
        <p:txBody>
          <a:bodyPr/>
          <a:lstStyle/>
          <a:p>
            <a:r>
              <a:rPr lang="zh-CN" altLang="en-US" dirty="0"/>
              <a:t>基于色相配色</a:t>
            </a:r>
          </a:p>
          <a:p>
            <a:r>
              <a:rPr lang="zh-CN" altLang="en-US" dirty="0"/>
              <a:t>基于色调配色</a:t>
            </a:r>
          </a:p>
          <a:p>
            <a:r>
              <a:rPr lang="zh-CN" altLang="en-US" dirty="0"/>
              <a:t>渐变（</a:t>
            </a:r>
            <a:r>
              <a:rPr lang="en-US" altLang="zh-CN" dirty="0"/>
              <a:t>Gradation</a:t>
            </a:r>
            <a:r>
              <a:rPr lang="zh-CN" altLang="en-US" dirty="0"/>
              <a:t>）配色</a:t>
            </a:r>
          </a:p>
          <a:p>
            <a:r>
              <a:rPr lang="en-US" altLang="zh-CN" dirty="0"/>
              <a:t>Separation</a:t>
            </a:r>
            <a:r>
              <a:rPr lang="zh-CN" altLang="en-US" dirty="0"/>
              <a:t>配色</a:t>
            </a:r>
          </a:p>
          <a:p>
            <a:r>
              <a:rPr lang="zh-CN" altLang="en-US" dirty="0"/>
              <a:t>重点突出</a:t>
            </a:r>
            <a:r>
              <a:rPr lang="zh-CN" altLang="en-US" dirty="0" smtClean="0"/>
              <a:t>配色</a:t>
            </a:r>
            <a:endParaRPr lang="en-US" altLang="zh-CN" dirty="0" smtClean="0"/>
          </a:p>
          <a:p>
            <a:r>
              <a:rPr lang="zh-CN" altLang="en-US" dirty="0" smtClean="0"/>
              <a:t>利用形容词配色</a:t>
            </a:r>
            <a:endParaRPr lang="zh-CN" altLang="en-US" dirty="0"/>
          </a:p>
          <a:p>
            <a:pPr>
              <a:buFont typeface="Wingdings" pitchFamily="2" charset="2"/>
              <a:buNone/>
            </a:pPr>
            <a:endParaRPr lang="en-US" altLang="zh-CN" dirty="0"/>
          </a:p>
        </p:txBody>
      </p:sp>
    </p:spTree>
    <p:extLst>
      <p:ext uri="{BB962C8B-B14F-4D97-AF65-F5344CB8AC3E}">
        <p14:creationId xmlns:p14="http://schemas.microsoft.com/office/powerpoint/2010/main" val="36577056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p:txBody>
          <a:bodyPr/>
          <a:lstStyle/>
          <a:p>
            <a:r>
              <a:rPr lang="zh-CN" altLang="en-US"/>
              <a:t>基于色相配色</a:t>
            </a:r>
          </a:p>
        </p:txBody>
      </p:sp>
      <p:sp>
        <p:nvSpPr>
          <p:cNvPr id="507907" name="Rectangle 3"/>
          <p:cNvSpPr>
            <a:spLocks noGrp="1" noChangeArrowheads="1"/>
          </p:cNvSpPr>
          <p:nvPr>
            <p:ph type="body" idx="1"/>
          </p:nvPr>
        </p:nvSpPr>
        <p:spPr/>
        <p:txBody>
          <a:bodyPr/>
          <a:lstStyle/>
          <a:p>
            <a:r>
              <a:rPr lang="zh-CN" altLang="en-US"/>
              <a:t>主要特点：</a:t>
            </a:r>
          </a:p>
          <a:p>
            <a:pPr lvl="1"/>
            <a:r>
              <a:rPr lang="zh-CN" altLang="en-US"/>
              <a:t>可以获得稳定的变化效果</a:t>
            </a:r>
          </a:p>
          <a:p>
            <a:pPr lvl="1"/>
            <a:r>
              <a:rPr lang="zh-CN" altLang="en-US"/>
              <a:t>配色效果通常比较华丽</a:t>
            </a:r>
          </a:p>
          <a:p>
            <a:pPr lvl="1"/>
            <a:r>
              <a:rPr lang="zh-CN" altLang="en-US"/>
              <a:t>补色与相反色相配色可获得强烈而鲜明的效果；类似色相配色可获得冷静而稳重的感觉</a:t>
            </a:r>
          </a:p>
        </p:txBody>
      </p:sp>
    </p:spTree>
    <p:extLst>
      <p:ext uri="{BB962C8B-B14F-4D97-AF65-F5344CB8AC3E}">
        <p14:creationId xmlns:p14="http://schemas.microsoft.com/office/powerpoint/2010/main" val="363928018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Grp="1" noChangeArrowheads="1"/>
          </p:cNvSpPr>
          <p:nvPr>
            <p:ph type="title"/>
          </p:nvPr>
        </p:nvSpPr>
        <p:spPr/>
        <p:txBody>
          <a:bodyPr/>
          <a:lstStyle/>
          <a:p>
            <a:r>
              <a:rPr lang="zh-CN" altLang="en-US"/>
              <a:t>基于色相配色</a:t>
            </a:r>
          </a:p>
        </p:txBody>
      </p:sp>
      <p:sp>
        <p:nvSpPr>
          <p:cNvPr id="508931" name="Rectangle 3"/>
          <p:cNvSpPr>
            <a:spLocks noGrp="1" noChangeArrowheads="1"/>
          </p:cNvSpPr>
          <p:nvPr>
            <p:ph type="body" idx="1"/>
          </p:nvPr>
        </p:nvSpPr>
        <p:spPr/>
        <p:txBody>
          <a:bodyPr/>
          <a:lstStyle/>
          <a:p>
            <a:r>
              <a:rPr lang="zh-CN" altLang="en-US"/>
              <a:t>常见配色方法：</a:t>
            </a:r>
          </a:p>
          <a:p>
            <a:pPr lvl="1"/>
            <a:r>
              <a:rPr lang="zh-CN" altLang="en-US"/>
              <a:t>相反色相、类似色调配色</a:t>
            </a:r>
          </a:p>
          <a:p>
            <a:pPr lvl="1"/>
            <a:r>
              <a:rPr lang="zh-CN" altLang="en-US"/>
              <a:t>相反色相、相反色调配色</a:t>
            </a:r>
          </a:p>
          <a:p>
            <a:pPr lvl="1"/>
            <a:r>
              <a:rPr lang="zh-CN" altLang="en-US"/>
              <a:t>非彩色和彩色搭配配色</a:t>
            </a:r>
          </a:p>
        </p:txBody>
      </p:sp>
    </p:spTree>
    <p:extLst>
      <p:ext uri="{BB962C8B-B14F-4D97-AF65-F5344CB8AC3E}">
        <p14:creationId xmlns:p14="http://schemas.microsoft.com/office/powerpoint/2010/main" val="15452411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p:cNvSpPr>
            <a:spLocks noGrp="1" noChangeArrowheads="1"/>
          </p:cNvSpPr>
          <p:nvPr>
            <p:ph type="title"/>
          </p:nvPr>
        </p:nvSpPr>
        <p:spPr/>
        <p:txBody>
          <a:bodyPr/>
          <a:lstStyle/>
          <a:p>
            <a:r>
              <a:rPr lang="zh-CN" altLang="en-US"/>
              <a:t>相反色相、类似色调配色</a:t>
            </a:r>
          </a:p>
        </p:txBody>
      </p:sp>
      <p:sp>
        <p:nvSpPr>
          <p:cNvPr id="509955" name="Rectangle 3"/>
          <p:cNvSpPr>
            <a:spLocks noGrp="1" noChangeArrowheads="1"/>
          </p:cNvSpPr>
          <p:nvPr>
            <p:ph type="body" idx="1"/>
          </p:nvPr>
        </p:nvSpPr>
        <p:spPr/>
        <p:txBody>
          <a:bodyPr/>
          <a:lstStyle/>
          <a:p>
            <a:r>
              <a:rPr lang="zh-CN" altLang="en-US"/>
              <a:t>特点：静态的变化效果</a:t>
            </a:r>
          </a:p>
          <a:p>
            <a:r>
              <a:rPr lang="zh-CN" altLang="en-US"/>
              <a:t>补色与相反色相配色可强调效果，获得轻快的气氛</a:t>
            </a:r>
          </a:p>
          <a:p>
            <a:r>
              <a:rPr lang="zh-CN" altLang="en-US"/>
              <a:t>类似色相配色可获得整齐、安静的效果</a:t>
            </a:r>
          </a:p>
        </p:txBody>
      </p:sp>
    </p:spTree>
    <p:extLst>
      <p:ext uri="{BB962C8B-B14F-4D97-AF65-F5344CB8AC3E}">
        <p14:creationId xmlns:p14="http://schemas.microsoft.com/office/powerpoint/2010/main" val="23810375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p:txBody>
          <a:bodyPr/>
          <a:lstStyle/>
          <a:p>
            <a:r>
              <a:rPr lang="zh-CN" altLang="en-US"/>
              <a:t>相反色相、相反色调配色</a:t>
            </a:r>
          </a:p>
        </p:txBody>
      </p:sp>
      <p:sp>
        <p:nvSpPr>
          <p:cNvPr id="510979" name="Rectangle 3"/>
          <p:cNvSpPr>
            <a:spLocks noGrp="1" noChangeArrowheads="1"/>
          </p:cNvSpPr>
          <p:nvPr>
            <p:ph type="body" idx="1"/>
          </p:nvPr>
        </p:nvSpPr>
        <p:spPr/>
        <p:txBody>
          <a:bodyPr/>
          <a:lstStyle/>
          <a:p>
            <a:r>
              <a:rPr lang="zh-CN" altLang="en-US"/>
              <a:t>特点：变化感和逆向性</a:t>
            </a:r>
          </a:p>
          <a:p>
            <a:r>
              <a:rPr lang="zh-CN" altLang="en-US"/>
              <a:t>可凝造强弱分明的氛围</a:t>
            </a:r>
          </a:p>
          <a:p>
            <a:r>
              <a:rPr lang="zh-CN" altLang="en-US"/>
              <a:t>需要根据颜色的色相和色调调整所占比例的大小</a:t>
            </a:r>
          </a:p>
        </p:txBody>
      </p:sp>
    </p:spTree>
    <p:extLst>
      <p:ext uri="{BB962C8B-B14F-4D97-AF65-F5344CB8AC3E}">
        <p14:creationId xmlns:p14="http://schemas.microsoft.com/office/powerpoint/2010/main" val="29942407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p:txBody>
          <a:bodyPr/>
          <a:lstStyle/>
          <a:p>
            <a:r>
              <a:rPr lang="zh-CN" altLang="en-US"/>
              <a:t>非彩色和彩色搭配配色</a:t>
            </a:r>
          </a:p>
        </p:txBody>
      </p:sp>
      <p:sp>
        <p:nvSpPr>
          <p:cNvPr id="512003" name="Rectangle 3"/>
          <p:cNvSpPr>
            <a:spLocks noGrp="1" noChangeArrowheads="1"/>
          </p:cNvSpPr>
          <p:nvPr>
            <p:ph type="body" idx="1"/>
          </p:nvPr>
        </p:nvSpPr>
        <p:spPr/>
        <p:txBody>
          <a:bodyPr/>
          <a:lstStyle/>
          <a:p>
            <a:r>
              <a:rPr lang="zh-CN" altLang="en-US"/>
              <a:t>特点：当非彩色的范围较大时可以凝造宁静的氛围</a:t>
            </a:r>
          </a:p>
          <a:p>
            <a:r>
              <a:rPr lang="zh-CN" altLang="en-US"/>
              <a:t>高亮度配色：轻快的感觉</a:t>
            </a:r>
          </a:p>
          <a:p>
            <a:r>
              <a:rPr lang="zh-CN" altLang="en-US"/>
              <a:t>低亮度配色：沉重的感觉</a:t>
            </a:r>
          </a:p>
        </p:txBody>
      </p:sp>
    </p:spTree>
    <p:extLst>
      <p:ext uri="{BB962C8B-B14F-4D97-AF65-F5344CB8AC3E}">
        <p14:creationId xmlns:p14="http://schemas.microsoft.com/office/powerpoint/2010/main" val="414167400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ChangeArrowheads="1"/>
          </p:cNvSpPr>
          <p:nvPr/>
        </p:nvSpPr>
        <p:spPr bwMode="auto">
          <a:xfrm>
            <a:off x="7235825" y="4510088"/>
            <a:ext cx="576263" cy="431800"/>
          </a:xfrm>
          <a:prstGeom prst="rect">
            <a:avLst/>
          </a:prstGeom>
          <a:solidFill>
            <a:srgbClr val="3C3C3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051" name="Text Box 3"/>
          <p:cNvSpPr txBox="1">
            <a:spLocks noChangeArrowheads="1"/>
          </p:cNvSpPr>
          <p:nvPr/>
        </p:nvSpPr>
        <p:spPr bwMode="auto">
          <a:xfrm>
            <a:off x="6443663" y="4581525"/>
            <a:ext cx="100806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t>主颜色</a:t>
            </a:r>
          </a:p>
        </p:txBody>
      </p:sp>
      <p:sp>
        <p:nvSpPr>
          <p:cNvPr id="514052" name="Text Box 4"/>
          <p:cNvSpPr txBox="1">
            <a:spLocks noChangeArrowheads="1"/>
          </p:cNvSpPr>
          <p:nvPr/>
        </p:nvSpPr>
        <p:spPr bwMode="auto">
          <a:xfrm>
            <a:off x="7235825" y="4941888"/>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60</a:t>
            </a:r>
          </a:p>
          <a:p>
            <a:pPr>
              <a:lnSpc>
                <a:spcPct val="60000"/>
              </a:lnSpc>
              <a:spcBef>
                <a:spcPct val="50000"/>
              </a:spcBef>
            </a:pPr>
            <a:r>
              <a:rPr lang="en-US" altLang="zh-CN" sz="1000"/>
              <a:t>G 60</a:t>
            </a:r>
          </a:p>
          <a:p>
            <a:pPr>
              <a:lnSpc>
                <a:spcPct val="60000"/>
              </a:lnSpc>
              <a:spcBef>
                <a:spcPct val="50000"/>
              </a:spcBef>
            </a:pPr>
            <a:r>
              <a:rPr lang="en-US" altLang="zh-CN" sz="1000"/>
              <a:t>B 60</a:t>
            </a:r>
          </a:p>
        </p:txBody>
      </p:sp>
      <p:sp>
        <p:nvSpPr>
          <p:cNvPr id="514054" name="Rectangle 6"/>
          <p:cNvSpPr>
            <a:spLocks noChangeArrowheads="1"/>
          </p:cNvSpPr>
          <p:nvPr/>
        </p:nvSpPr>
        <p:spPr bwMode="auto">
          <a:xfrm>
            <a:off x="7235825" y="1412875"/>
            <a:ext cx="576263"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055" name="Text Box 7"/>
          <p:cNvSpPr txBox="1">
            <a:spLocks noChangeArrowheads="1"/>
          </p:cNvSpPr>
          <p:nvPr/>
        </p:nvSpPr>
        <p:spPr bwMode="auto">
          <a:xfrm>
            <a:off x="6443663" y="1484313"/>
            <a:ext cx="100806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t>突出颜色</a:t>
            </a:r>
          </a:p>
        </p:txBody>
      </p:sp>
      <p:sp>
        <p:nvSpPr>
          <p:cNvPr id="514056" name="Text Box 8"/>
          <p:cNvSpPr txBox="1">
            <a:spLocks noChangeArrowheads="1"/>
          </p:cNvSpPr>
          <p:nvPr/>
        </p:nvSpPr>
        <p:spPr bwMode="auto">
          <a:xfrm>
            <a:off x="7235825" y="1844675"/>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255</a:t>
            </a:r>
          </a:p>
          <a:p>
            <a:pPr>
              <a:lnSpc>
                <a:spcPct val="60000"/>
              </a:lnSpc>
              <a:spcBef>
                <a:spcPct val="50000"/>
              </a:spcBef>
            </a:pPr>
            <a:r>
              <a:rPr lang="en-US" altLang="zh-CN" sz="1000"/>
              <a:t>G 255</a:t>
            </a:r>
          </a:p>
          <a:p>
            <a:pPr>
              <a:lnSpc>
                <a:spcPct val="60000"/>
              </a:lnSpc>
              <a:spcBef>
                <a:spcPct val="50000"/>
              </a:spcBef>
            </a:pPr>
            <a:r>
              <a:rPr lang="en-US" altLang="zh-CN" sz="1000"/>
              <a:t>B 255</a:t>
            </a:r>
          </a:p>
        </p:txBody>
      </p:sp>
      <p:sp>
        <p:nvSpPr>
          <p:cNvPr id="514057" name="Rectangle 9"/>
          <p:cNvSpPr>
            <a:spLocks noChangeArrowheads="1"/>
          </p:cNvSpPr>
          <p:nvPr/>
        </p:nvSpPr>
        <p:spPr bwMode="auto">
          <a:xfrm>
            <a:off x="7235825" y="2997200"/>
            <a:ext cx="576263" cy="431800"/>
          </a:xfrm>
          <a:prstGeom prst="rect">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058" name="Text Box 10"/>
          <p:cNvSpPr txBox="1">
            <a:spLocks noChangeArrowheads="1"/>
          </p:cNvSpPr>
          <p:nvPr/>
        </p:nvSpPr>
        <p:spPr bwMode="auto">
          <a:xfrm>
            <a:off x="6443663" y="3068638"/>
            <a:ext cx="100806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t>辅助颜色</a:t>
            </a:r>
          </a:p>
        </p:txBody>
      </p:sp>
      <p:sp>
        <p:nvSpPr>
          <p:cNvPr id="514059" name="Text Box 11"/>
          <p:cNvSpPr txBox="1">
            <a:spLocks noChangeArrowheads="1"/>
          </p:cNvSpPr>
          <p:nvPr/>
        </p:nvSpPr>
        <p:spPr bwMode="auto">
          <a:xfrm>
            <a:off x="7235825" y="3429000"/>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0</a:t>
            </a:r>
          </a:p>
          <a:p>
            <a:pPr>
              <a:lnSpc>
                <a:spcPct val="60000"/>
              </a:lnSpc>
              <a:spcBef>
                <a:spcPct val="50000"/>
              </a:spcBef>
            </a:pPr>
            <a:r>
              <a:rPr lang="en-US" altLang="zh-CN" sz="1000"/>
              <a:t>G 102</a:t>
            </a:r>
          </a:p>
          <a:p>
            <a:pPr>
              <a:lnSpc>
                <a:spcPct val="60000"/>
              </a:lnSpc>
              <a:spcBef>
                <a:spcPct val="50000"/>
              </a:spcBef>
            </a:pPr>
            <a:r>
              <a:rPr lang="en-US" altLang="zh-CN" sz="1000"/>
              <a:t>B 0</a:t>
            </a:r>
          </a:p>
        </p:txBody>
      </p:sp>
      <p:sp>
        <p:nvSpPr>
          <p:cNvPr id="514060" name="Rectangle 12"/>
          <p:cNvSpPr>
            <a:spLocks noChangeArrowheads="1"/>
          </p:cNvSpPr>
          <p:nvPr/>
        </p:nvSpPr>
        <p:spPr bwMode="auto">
          <a:xfrm>
            <a:off x="7885113" y="2997200"/>
            <a:ext cx="576262" cy="431800"/>
          </a:xfrm>
          <a:prstGeom prst="rect">
            <a:avLst/>
          </a:prstGeom>
          <a:solidFill>
            <a:srgbClr val="9A020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061" name="Text Box 13"/>
          <p:cNvSpPr txBox="1">
            <a:spLocks noChangeArrowheads="1"/>
          </p:cNvSpPr>
          <p:nvPr/>
        </p:nvSpPr>
        <p:spPr bwMode="auto">
          <a:xfrm>
            <a:off x="7885113" y="3429000"/>
            <a:ext cx="576262"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154</a:t>
            </a:r>
          </a:p>
          <a:p>
            <a:pPr>
              <a:lnSpc>
                <a:spcPct val="60000"/>
              </a:lnSpc>
              <a:spcBef>
                <a:spcPct val="50000"/>
              </a:spcBef>
            </a:pPr>
            <a:r>
              <a:rPr lang="en-US" altLang="zh-CN" sz="1000"/>
              <a:t>G 2</a:t>
            </a:r>
          </a:p>
          <a:p>
            <a:pPr>
              <a:lnSpc>
                <a:spcPct val="60000"/>
              </a:lnSpc>
              <a:spcBef>
                <a:spcPct val="50000"/>
              </a:spcBef>
            </a:pPr>
            <a:r>
              <a:rPr lang="en-US" altLang="zh-CN" sz="1000"/>
              <a:t>B 2</a:t>
            </a:r>
          </a:p>
        </p:txBody>
      </p:sp>
      <p:sp>
        <p:nvSpPr>
          <p:cNvPr id="514062" name="Rectangle 14"/>
          <p:cNvSpPr>
            <a:spLocks noChangeArrowheads="1"/>
          </p:cNvSpPr>
          <p:nvPr/>
        </p:nvSpPr>
        <p:spPr bwMode="auto">
          <a:xfrm>
            <a:off x="8567738" y="2997200"/>
            <a:ext cx="576262" cy="431800"/>
          </a:xfrm>
          <a:prstGeom prst="rect">
            <a:avLst/>
          </a:prstGeom>
          <a:solidFill>
            <a:srgbClr val="12567E"/>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063" name="Text Box 15"/>
          <p:cNvSpPr txBox="1">
            <a:spLocks noChangeArrowheads="1"/>
          </p:cNvSpPr>
          <p:nvPr/>
        </p:nvSpPr>
        <p:spPr bwMode="auto">
          <a:xfrm>
            <a:off x="8567738" y="3429000"/>
            <a:ext cx="576262"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18</a:t>
            </a:r>
          </a:p>
          <a:p>
            <a:pPr>
              <a:lnSpc>
                <a:spcPct val="60000"/>
              </a:lnSpc>
              <a:spcBef>
                <a:spcPct val="50000"/>
              </a:spcBef>
            </a:pPr>
            <a:r>
              <a:rPr lang="en-US" altLang="zh-CN" sz="1000"/>
              <a:t>G 86</a:t>
            </a:r>
          </a:p>
          <a:p>
            <a:pPr>
              <a:lnSpc>
                <a:spcPct val="60000"/>
              </a:lnSpc>
              <a:spcBef>
                <a:spcPct val="50000"/>
              </a:spcBef>
            </a:pPr>
            <a:r>
              <a:rPr lang="en-US" altLang="zh-CN" sz="1000"/>
              <a:t>B 126</a:t>
            </a:r>
          </a:p>
        </p:txBody>
      </p:sp>
      <p:pic>
        <p:nvPicPr>
          <p:cNvPr id="514065" name="Picture 17" descr="relevare"/>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179388" y="1196975"/>
            <a:ext cx="6265862" cy="5022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4066" name="Rectangle 18"/>
          <p:cNvSpPr>
            <a:spLocks noChangeArrowheads="1"/>
          </p:cNvSpPr>
          <p:nvPr/>
        </p:nvSpPr>
        <p:spPr bwMode="auto">
          <a:xfrm>
            <a:off x="7885113" y="4508500"/>
            <a:ext cx="576262" cy="431800"/>
          </a:xfrm>
          <a:prstGeom prst="rect">
            <a:avLst/>
          </a:prstGeom>
          <a:solidFill>
            <a:srgbClr val="3333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067" name="Text Box 19"/>
          <p:cNvSpPr txBox="1">
            <a:spLocks noChangeArrowheads="1"/>
          </p:cNvSpPr>
          <p:nvPr/>
        </p:nvSpPr>
        <p:spPr bwMode="auto">
          <a:xfrm>
            <a:off x="7885113" y="4940300"/>
            <a:ext cx="576262"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51</a:t>
            </a:r>
          </a:p>
          <a:p>
            <a:pPr>
              <a:lnSpc>
                <a:spcPct val="60000"/>
              </a:lnSpc>
              <a:spcBef>
                <a:spcPct val="50000"/>
              </a:spcBef>
            </a:pPr>
            <a:r>
              <a:rPr lang="en-US" altLang="zh-CN" sz="1000"/>
              <a:t>G 51</a:t>
            </a:r>
          </a:p>
          <a:p>
            <a:pPr>
              <a:lnSpc>
                <a:spcPct val="60000"/>
              </a:lnSpc>
              <a:spcBef>
                <a:spcPct val="50000"/>
              </a:spcBef>
            </a:pPr>
            <a:r>
              <a:rPr lang="en-US" altLang="zh-CN" sz="1000"/>
              <a:t>B 51</a:t>
            </a:r>
          </a:p>
        </p:txBody>
      </p:sp>
    </p:spTree>
    <p:extLst>
      <p:ext uri="{BB962C8B-B14F-4D97-AF65-F5344CB8AC3E}">
        <p14:creationId xmlns:p14="http://schemas.microsoft.com/office/powerpoint/2010/main" val="34895133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20" name="Rectangle 4"/>
          <p:cNvSpPr>
            <a:spLocks noGrp="1" noChangeArrowheads="1"/>
          </p:cNvSpPr>
          <p:nvPr>
            <p:ph type="ctrTitle"/>
          </p:nvPr>
        </p:nvSpPr>
        <p:spPr/>
        <p:txBody>
          <a:bodyPr/>
          <a:lstStyle/>
          <a:p>
            <a:r>
              <a:rPr lang="en-US" altLang="zh-CN" dirty="0"/>
              <a:t>Part II</a:t>
            </a:r>
          </a:p>
        </p:txBody>
      </p:sp>
      <p:sp>
        <p:nvSpPr>
          <p:cNvPr id="136602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Web</a:t>
            </a:r>
            <a:r>
              <a:rPr lang="zh-CN" altLang="en-US" dirty="0" smtClean="0"/>
              <a:t>设计模式</a:t>
            </a:r>
            <a:endParaRPr lang="zh-CN" altLang="en-US" dirty="0"/>
          </a:p>
        </p:txBody>
      </p:sp>
    </p:spTree>
    <p:extLst>
      <p:ext uri="{BB962C8B-B14F-4D97-AF65-F5344CB8AC3E}">
        <p14:creationId xmlns:p14="http://schemas.microsoft.com/office/powerpoint/2010/main" val="217108794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type="title"/>
          </p:nvPr>
        </p:nvSpPr>
        <p:spPr/>
        <p:txBody>
          <a:bodyPr/>
          <a:lstStyle/>
          <a:p>
            <a:r>
              <a:rPr lang="zh-CN" altLang="en-US"/>
              <a:t>基于色调配色</a:t>
            </a:r>
          </a:p>
        </p:txBody>
      </p:sp>
      <p:sp>
        <p:nvSpPr>
          <p:cNvPr id="513027" name="Rectangle 3"/>
          <p:cNvSpPr>
            <a:spLocks noGrp="1" noChangeArrowheads="1"/>
          </p:cNvSpPr>
          <p:nvPr>
            <p:ph type="body" idx="1"/>
          </p:nvPr>
        </p:nvSpPr>
        <p:spPr/>
        <p:txBody>
          <a:bodyPr/>
          <a:lstStyle/>
          <a:p>
            <a:r>
              <a:rPr lang="zh-CN" altLang="en-US"/>
              <a:t>特点：</a:t>
            </a:r>
          </a:p>
          <a:p>
            <a:pPr lvl="1"/>
            <a:r>
              <a:rPr lang="zh-CN" altLang="en-US"/>
              <a:t>主要通过对同一色相或类似色相设置不同的色调得到不同的颜色效果</a:t>
            </a:r>
          </a:p>
          <a:p>
            <a:pPr lvl="1"/>
            <a:r>
              <a:rPr lang="zh-CN" altLang="en-US"/>
              <a:t>优点在于通过使用同一色相或类似色相尽可能地减少色相使用范围</a:t>
            </a:r>
          </a:p>
          <a:p>
            <a:pPr lvl="1"/>
            <a:r>
              <a:rPr lang="zh-CN" altLang="en-US"/>
              <a:t>使用多种亮色调，可以制造出具有鲜明对比感的效果</a:t>
            </a:r>
          </a:p>
          <a:p>
            <a:pPr lvl="1"/>
            <a:r>
              <a:rPr lang="zh-CN" altLang="en-US"/>
              <a:t>使用多种暗色调，可以制造出冷静温和的效果</a:t>
            </a:r>
          </a:p>
        </p:txBody>
      </p:sp>
    </p:spTree>
    <p:extLst>
      <p:ext uri="{BB962C8B-B14F-4D97-AF65-F5344CB8AC3E}">
        <p14:creationId xmlns:p14="http://schemas.microsoft.com/office/powerpoint/2010/main" val="220667613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zh-CN" altLang="en-US"/>
              <a:t>基于色调配色</a:t>
            </a:r>
          </a:p>
        </p:txBody>
      </p:sp>
      <p:sp>
        <p:nvSpPr>
          <p:cNvPr id="515075" name="Rectangle 3"/>
          <p:cNvSpPr>
            <a:spLocks noGrp="1" noChangeArrowheads="1"/>
          </p:cNvSpPr>
          <p:nvPr>
            <p:ph type="body" idx="1"/>
          </p:nvPr>
        </p:nvSpPr>
        <p:spPr/>
        <p:txBody>
          <a:bodyPr/>
          <a:lstStyle/>
          <a:p>
            <a:r>
              <a:rPr lang="zh-CN" altLang="en-US"/>
              <a:t>常见配色方法：</a:t>
            </a:r>
          </a:p>
          <a:p>
            <a:pPr lvl="1"/>
            <a:r>
              <a:rPr lang="zh-CN" altLang="en-US"/>
              <a:t>同一或类似色相、相似色调配色</a:t>
            </a:r>
          </a:p>
          <a:p>
            <a:pPr lvl="1"/>
            <a:r>
              <a:rPr lang="zh-CN" altLang="en-US"/>
              <a:t>同一或类似色相、相反色调配色</a:t>
            </a:r>
          </a:p>
        </p:txBody>
      </p:sp>
    </p:spTree>
    <p:extLst>
      <p:ext uri="{BB962C8B-B14F-4D97-AF65-F5344CB8AC3E}">
        <p14:creationId xmlns:p14="http://schemas.microsoft.com/office/powerpoint/2010/main" val="33898357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Grp="1" noChangeArrowheads="1"/>
          </p:cNvSpPr>
          <p:nvPr>
            <p:ph type="title"/>
          </p:nvPr>
        </p:nvSpPr>
        <p:spPr/>
        <p:txBody>
          <a:bodyPr/>
          <a:lstStyle/>
          <a:p>
            <a:r>
              <a:rPr lang="zh-CN" altLang="en-US" sz="4000"/>
              <a:t>同一或类似色相、相似色调配色</a:t>
            </a:r>
          </a:p>
        </p:txBody>
      </p:sp>
      <p:sp>
        <p:nvSpPr>
          <p:cNvPr id="516099" name="Rectangle 3"/>
          <p:cNvSpPr>
            <a:spLocks noGrp="1" noChangeArrowheads="1"/>
          </p:cNvSpPr>
          <p:nvPr>
            <p:ph type="body" idx="1"/>
          </p:nvPr>
        </p:nvSpPr>
        <p:spPr/>
        <p:txBody>
          <a:bodyPr/>
          <a:lstStyle/>
          <a:p>
            <a:r>
              <a:rPr lang="zh-CN" altLang="en-US"/>
              <a:t>特点：</a:t>
            </a:r>
          </a:p>
          <a:p>
            <a:pPr lvl="1"/>
            <a:r>
              <a:rPr lang="zh-CN" altLang="en-US"/>
              <a:t>冷静整齐感觉</a:t>
            </a:r>
          </a:p>
          <a:p>
            <a:pPr lvl="1"/>
            <a:r>
              <a:rPr lang="zh-CN" altLang="en-US"/>
              <a:t>用类似色相可表现细微不同的感觉</a:t>
            </a:r>
          </a:p>
        </p:txBody>
      </p:sp>
    </p:spTree>
    <p:extLst>
      <p:ext uri="{BB962C8B-B14F-4D97-AF65-F5344CB8AC3E}">
        <p14:creationId xmlns:p14="http://schemas.microsoft.com/office/powerpoint/2010/main" val="248432779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ChangeArrowheads="1"/>
          </p:cNvSpPr>
          <p:nvPr/>
        </p:nvSpPr>
        <p:spPr bwMode="auto">
          <a:xfrm>
            <a:off x="7235825" y="4510088"/>
            <a:ext cx="576263" cy="431800"/>
          </a:xfrm>
          <a:prstGeom prst="rect">
            <a:avLst/>
          </a:prstGeom>
          <a:solidFill>
            <a:srgbClr val="A6770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147" name="Text Box 3"/>
          <p:cNvSpPr txBox="1">
            <a:spLocks noChangeArrowheads="1"/>
          </p:cNvSpPr>
          <p:nvPr/>
        </p:nvSpPr>
        <p:spPr bwMode="auto">
          <a:xfrm>
            <a:off x="6443663" y="4581525"/>
            <a:ext cx="100806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t>主颜色</a:t>
            </a:r>
          </a:p>
        </p:txBody>
      </p:sp>
      <p:sp>
        <p:nvSpPr>
          <p:cNvPr id="518148" name="Text Box 4"/>
          <p:cNvSpPr txBox="1">
            <a:spLocks noChangeArrowheads="1"/>
          </p:cNvSpPr>
          <p:nvPr/>
        </p:nvSpPr>
        <p:spPr bwMode="auto">
          <a:xfrm>
            <a:off x="7235825" y="4941888"/>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166</a:t>
            </a:r>
          </a:p>
          <a:p>
            <a:pPr>
              <a:lnSpc>
                <a:spcPct val="60000"/>
              </a:lnSpc>
              <a:spcBef>
                <a:spcPct val="50000"/>
              </a:spcBef>
            </a:pPr>
            <a:r>
              <a:rPr lang="en-US" altLang="zh-CN" sz="1000"/>
              <a:t>G 119</a:t>
            </a:r>
          </a:p>
          <a:p>
            <a:pPr>
              <a:lnSpc>
                <a:spcPct val="60000"/>
              </a:lnSpc>
              <a:spcBef>
                <a:spcPct val="50000"/>
              </a:spcBef>
            </a:pPr>
            <a:r>
              <a:rPr lang="en-US" altLang="zh-CN" sz="1000"/>
              <a:t>B 11</a:t>
            </a:r>
          </a:p>
        </p:txBody>
      </p:sp>
      <p:sp>
        <p:nvSpPr>
          <p:cNvPr id="518149" name="Rectangle 5"/>
          <p:cNvSpPr>
            <a:spLocks noChangeArrowheads="1"/>
          </p:cNvSpPr>
          <p:nvPr/>
        </p:nvSpPr>
        <p:spPr bwMode="auto">
          <a:xfrm>
            <a:off x="7235825" y="1412875"/>
            <a:ext cx="576263" cy="431800"/>
          </a:xfrm>
          <a:prstGeom prst="rect">
            <a:avLst/>
          </a:prstGeom>
          <a:solidFill>
            <a:srgbClr val="5544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150" name="Text Box 6"/>
          <p:cNvSpPr txBox="1">
            <a:spLocks noChangeArrowheads="1"/>
          </p:cNvSpPr>
          <p:nvPr/>
        </p:nvSpPr>
        <p:spPr bwMode="auto">
          <a:xfrm>
            <a:off x="6443663" y="1484313"/>
            <a:ext cx="100806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t>突出颜色</a:t>
            </a:r>
          </a:p>
        </p:txBody>
      </p:sp>
      <p:sp>
        <p:nvSpPr>
          <p:cNvPr id="518151" name="Text Box 7"/>
          <p:cNvSpPr txBox="1">
            <a:spLocks noChangeArrowheads="1"/>
          </p:cNvSpPr>
          <p:nvPr/>
        </p:nvSpPr>
        <p:spPr bwMode="auto">
          <a:xfrm>
            <a:off x="7235825" y="1844675"/>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85</a:t>
            </a:r>
          </a:p>
          <a:p>
            <a:pPr>
              <a:lnSpc>
                <a:spcPct val="60000"/>
              </a:lnSpc>
              <a:spcBef>
                <a:spcPct val="50000"/>
              </a:spcBef>
            </a:pPr>
            <a:r>
              <a:rPr lang="en-US" altLang="zh-CN" sz="1000"/>
              <a:t>G 68</a:t>
            </a:r>
          </a:p>
          <a:p>
            <a:pPr>
              <a:lnSpc>
                <a:spcPct val="60000"/>
              </a:lnSpc>
              <a:spcBef>
                <a:spcPct val="50000"/>
              </a:spcBef>
            </a:pPr>
            <a:r>
              <a:rPr lang="en-US" altLang="zh-CN" sz="1000"/>
              <a:t>B 0</a:t>
            </a:r>
          </a:p>
        </p:txBody>
      </p:sp>
      <p:sp>
        <p:nvSpPr>
          <p:cNvPr id="518152" name="Rectangle 8"/>
          <p:cNvSpPr>
            <a:spLocks noChangeArrowheads="1"/>
          </p:cNvSpPr>
          <p:nvPr/>
        </p:nvSpPr>
        <p:spPr bwMode="auto">
          <a:xfrm>
            <a:off x="7235825" y="2997200"/>
            <a:ext cx="576263" cy="431800"/>
          </a:xfrm>
          <a:prstGeom prst="rect">
            <a:avLst/>
          </a:prstGeom>
          <a:solidFill>
            <a:srgbClr val="CFD0C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153" name="Text Box 9"/>
          <p:cNvSpPr txBox="1">
            <a:spLocks noChangeArrowheads="1"/>
          </p:cNvSpPr>
          <p:nvPr/>
        </p:nvSpPr>
        <p:spPr bwMode="auto">
          <a:xfrm>
            <a:off x="6443663" y="3068638"/>
            <a:ext cx="100806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t>辅助颜色</a:t>
            </a:r>
          </a:p>
        </p:txBody>
      </p:sp>
      <p:sp>
        <p:nvSpPr>
          <p:cNvPr id="518154" name="Text Box 10"/>
          <p:cNvSpPr txBox="1">
            <a:spLocks noChangeArrowheads="1"/>
          </p:cNvSpPr>
          <p:nvPr/>
        </p:nvSpPr>
        <p:spPr bwMode="auto">
          <a:xfrm>
            <a:off x="7235825" y="3429000"/>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207</a:t>
            </a:r>
          </a:p>
          <a:p>
            <a:pPr>
              <a:lnSpc>
                <a:spcPct val="60000"/>
              </a:lnSpc>
              <a:spcBef>
                <a:spcPct val="50000"/>
              </a:spcBef>
            </a:pPr>
            <a:r>
              <a:rPr lang="en-US" altLang="zh-CN" sz="1000"/>
              <a:t>G 208</a:t>
            </a:r>
          </a:p>
          <a:p>
            <a:pPr>
              <a:lnSpc>
                <a:spcPct val="60000"/>
              </a:lnSpc>
              <a:spcBef>
                <a:spcPct val="50000"/>
              </a:spcBef>
            </a:pPr>
            <a:r>
              <a:rPr lang="en-US" altLang="zh-CN" sz="1000"/>
              <a:t>B 194</a:t>
            </a:r>
          </a:p>
        </p:txBody>
      </p:sp>
      <p:pic>
        <p:nvPicPr>
          <p:cNvPr id="518163" name="Picture 19" descr="blankcables"/>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179388" y="980728"/>
            <a:ext cx="6218237" cy="5022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4002244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p:txBody>
          <a:bodyPr/>
          <a:lstStyle/>
          <a:p>
            <a:r>
              <a:rPr lang="zh-CN" altLang="en-US" sz="4000"/>
              <a:t>同一或类似色相、相反色调配色</a:t>
            </a:r>
          </a:p>
        </p:txBody>
      </p:sp>
      <p:sp>
        <p:nvSpPr>
          <p:cNvPr id="517123" name="Rectangle 3"/>
          <p:cNvSpPr>
            <a:spLocks noGrp="1" noChangeArrowheads="1"/>
          </p:cNvSpPr>
          <p:nvPr>
            <p:ph type="body" idx="1"/>
          </p:nvPr>
        </p:nvSpPr>
        <p:spPr/>
        <p:txBody>
          <a:bodyPr/>
          <a:lstStyle/>
          <a:p>
            <a:r>
              <a:rPr lang="zh-CN" altLang="en-US"/>
              <a:t>特点：</a:t>
            </a:r>
          </a:p>
          <a:p>
            <a:pPr lvl="1"/>
            <a:r>
              <a:rPr lang="zh-CN" altLang="en-US"/>
              <a:t>可在保持整齐、统一前提下做到更好的局部突出效果</a:t>
            </a:r>
          </a:p>
          <a:p>
            <a:pPr lvl="1"/>
            <a:r>
              <a:rPr lang="zh-CN" altLang="en-US"/>
              <a:t>色调差异越大，效果越明显</a:t>
            </a:r>
          </a:p>
        </p:txBody>
      </p:sp>
    </p:spTree>
    <p:extLst>
      <p:ext uri="{BB962C8B-B14F-4D97-AF65-F5344CB8AC3E}">
        <p14:creationId xmlns:p14="http://schemas.microsoft.com/office/powerpoint/2010/main" val="246661078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r>
              <a:rPr lang="zh-CN" altLang="en-US"/>
              <a:t>渐变配色</a:t>
            </a:r>
          </a:p>
        </p:txBody>
      </p:sp>
      <p:sp>
        <p:nvSpPr>
          <p:cNvPr id="519171" name="Rectangle 3"/>
          <p:cNvSpPr>
            <a:spLocks noGrp="1" noChangeArrowheads="1"/>
          </p:cNvSpPr>
          <p:nvPr>
            <p:ph type="body" idx="1"/>
          </p:nvPr>
        </p:nvSpPr>
        <p:spPr/>
        <p:txBody>
          <a:bodyPr/>
          <a:lstStyle/>
          <a:p>
            <a:r>
              <a:rPr lang="zh-CN" altLang="en-US"/>
              <a:t>渐变可以分为色相渐变和色调渐变。</a:t>
            </a:r>
          </a:p>
          <a:p>
            <a:r>
              <a:rPr lang="zh-CN" altLang="en-US"/>
              <a:t>是以颜色排列为主的配色方案，会给人一种富有较强韵律的感觉。</a:t>
            </a:r>
          </a:p>
          <a:p>
            <a:r>
              <a:rPr lang="zh-CN" altLang="en-US"/>
              <a:t>雨后漂亮的彩虹就是最典型的渐变本色实例。</a:t>
            </a:r>
          </a:p>
          <a:p>
            <a:r>
              <a:rPr lang="zh-CN" altLang="en-US"/>
              <a:t>通常用于高科技产品演示领域和神秘内容的展示</a:t>
            </a:r>
          </a:p>
        </p:txBody>
      </p:sp>
    </p:spTree>
    <p:extLst>
      <p:ext uri="{BB962C8B-B14F-4D97-AF65-F5344CB8AC3E}">
        <p14:creationId xmlns:p14="http://schemas.microsoft.com/office/powerpoint/2010/main" val="2757970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ChangeArrowheads="1"/>
          </p:cNvSpPr>
          <p:nvPr/>
        </p:nvSpPr>
        <p:spPr bwMode="auto">
          <a:xfrm>
            <a:off x="7235825" y="2997200"/>
            <a:ext cx="576263" cy="431800"/>
          </a:xfrm>
          <a:prstGeom prst="rect">
            <a:avLst/>
          </a:prstGeom>
          <a:solidFill>
            <a:srgbClr val="979797"/>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9891" name="Text Box 3"/>
          <p:cNvSpPr txBox="1">
            <a:spLocks noChangeArrowheads="1"/>
          </p:cNvSpPr>
          <p:nvPr/>
        </p:nvSpPr>
        <p:spPr bwMode="auto">
          <a:xfrm>
            <a:off x="6443663" y="4581525"/>
            <a:ext cx="100806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t>主颜色</a:t>
            </a:r>
          </a:p>
        </p:txBody>
      </p:sp>
      <p:sp>
        <p:nvSpPr>
          <p:cNvPr id="549892" name="Text Box 4"/>
          <p:cNvSpPr txBox="1">
            <a:spLocks noChangeArrowheads="1"/>
          </p:cNvSpPr>
          <p:nvPr/>
        </p:nvSpPr>
        <p:spPr bwMode="auto">
          <a:xfrm>
            <a:off x="7235825" y="3429000"/>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151</a:t>
            </a:r>
          </a:p>
          <a:p>
            <a:pPr>
              <a:lnSpc>
                <a:spcPct val="60000"/>
              </a:lnSpc>
              <a:spcBef>
                <a:spcPct val="50000"/>
              </a:spcBef>
            </a:pPr>
            <a:r>
              <a:rPr lang="en-US" altLang="zh-CN" sz="1000"/>
              <a:t>G 151</a:t>
            </a:r>
          </a:p>
          <a:p>
            <a:pPr>
              <a:lnSpc>
                <a:spcPct val="60000"/>
              </a:lnSpc>
              <a:spcBef>
                <a:spcPct val="50000"/>
              </a:spcBef>
            </a:pPr>
            <a:r>
              <a:rPr lang="en-US" altLang="zh-CN" sz="1000"/>
              <a:t>B 151</a:t>
            </a:r>
          </a:p>
        </p:txBody>
      </p:sp>
      <p:sp>
        <p:nvSpPr>
          <p:cNvPr id="549893" name="Rectangle 5"/>
          <p:cNvSpPr>
            <a:spLocks noChangeArrowheads="1"/>
          </p:cNvSpPr>
          <p:nvPr/>
        </p:nvSpPr>
        <p:spPr bwMode="auto">
          <a:xfrm>
            <a:off x="7235825" y="1412875"/>
            <a:ext cx="576263" cy="431800"/>
          </a:xfrm>
          <a:prstGeom prst="rect">
            <a:avLst/>
          </a:prstGeom>
          <a:solidFill>
            <a:srgbClr val="F0AAC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9894" name="Text Box 6"/>
          <p:cNvSpPr txBox="1">
            <a:spLocks noChangeArrowheads="1"/>
          </p:cNvSpPr>
          <p:nvPr/>
        </p:nvSpPr>
        <p:spPr bwMode="auto">
          <a:xfrm>
            <a:off x="6443663" y="1484313"/>
            <a:ext cx="100806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t>突出颜色</a:t>
            </a:r>
          </a:p>
        </p:txBody>
      </p:sp>
      <p:sp>
        <p:nvSpPr>
          <p:cNvPr id="549895" name="Text Box 7"/>
          <p:cNvSpPr txBox="1">
            <a:spLocks noChangeArrowheads="1"/>
          </p:cNvSpPr>
          <p:nvPr/>
        </p:nvSpPr>
        <p:spPr bwMode="auto">
          <a:xfrm>
            <a:off x="7235825" y="1844675"/>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240</a:t>
            </a:r>
          </a:p>
          <a:p>
            <a:pPr>
              <a:lnSpc>
                <a:spcPct val="60000"/>
              </a:lnSpc>
              <a:spcBef>
                <a:spcPct val="50000"/>
              </a:spcBef>
            </a:pPr>
            <a:r>
              <a:rPr lang="en-US" altLang="zh-CN" sz="1000"/>
              <a:t>G 170</a:t>
            </a:r>
          </a:p>
          <a:p>
            <a:pPr>
              <a:lnSpc>
                <a:spcPct val="60000"/>
              </a:lnSpc>
              <a:spcBef>
                <a:spcPct val="50000"/>
              </a:spcBef>
            </a:pPr>
            <a:r>
              <a:rPr lang="en-US" altLang="zh-CN" sz="1000"/>
              <a:t>B205</a:t>
            </a:r>
          </a:p>
        </p:txBody>
      </p:sp>
      <p:sp>
        <p:nvSpPr>
          <p:cNvPr id="549896" name="Rectangle 8"/>
          <p:cNvSpPr>
            <a:spLocks noChangeArrowheads="1"/>
          </p:cNvSpPr>
          <p:nvPr/>
        </p:nvSpPr>
        <p:spPr bwMode="auto">
          <a:xfrm>
            <a:off x="7235825" y="4581525"/>
            <a:ext cx="576263"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9897" name="Text Box 9"/>
          <p:cNvSpPr txBox="1">
            <a:spLocks noChangeArrowheads="1"/>
          </p:cNvSpPr>
          <p:nvPr/>
        </p:nvSpPr>
        <p:spPr bwMode="auto">
          <a:xfrm>
            <a:off x="6443663" y="3068638"/>
            <a:ext cx="100806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t>辅助颜色</a:t>
            </a:r>
          </a:p>
        </p:txBody>
      </p:sp>
      <p:sp>
        <p:nvSpPr>
          <p:cNvPr id="549898" name="Text Box 10"/>
          <p:cNvSpPr txBox="1">
            <a:spLocks noChangeArrowheads="1"/>
          </p:cNvSpPr>
          <p:nvPr/>
        </p:nvSpPr>
        <p:spPr bwMode="auto">
          <a:xfrm>
            <a:off x="7235825" y="5013325"/>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255</a:t>
            </a:r>
          </a:p>
          <a:p>
            <a:pPr>
              <a:lnSpc>
                <a:spcPct val="60000"/>
              </a:lnSpc>
              <a:spcBef>
                <a:spcPct val="50000"/>
              </a:spcBef>
            </a:pPr>
            <a:r>
              <a:rPr lang="en-US" altLang="zh-CN" sz="1000"/>
              <a:t>G 255</a:t>
            </a:r>
          </a:p>
          <a:p>
            <a:pPr>
              <a:lnSpc>
                <a:spcPct val="60000"/>
              </a:lnSpc>
              <a:spcBef>
                <a:spcPct val="50000"/>
              </a:spcBef>
            </a:pPr>
            <a:r>
              <a:rPr lang="en-US" altLang="zh-CN" sz="1000"/>
              <a:t>B 255</a:t>
            </a:r>
          </a:p>
        </p:txBody>
      </p:sp>
      <p:pic>
        <p:nvPicPr>
          <p:cNvPr id="549899" name="Picture 11" descr="madebygirl"/>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323850" y="836712"/>
            <a:ext cx="6048375" cy="5111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9399700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altLang="zh-CN"/>
              <a:t>Separation</a:t>
            </a:r>
            <a:r>
              <a:rPr lang="zh-CN" altLang="en-US"/>
              <a:t>配色</a:t>
            </a:r>
          </a:p>
        </p:txBody>
      </p:sp>
      <p:sp>
        <p:nvSpPr>
          <p:cNvPr id="520195" name="Rectangle 3"/>
          <p:cNvSpPr>
            <a:spLocks noGrp="1" noChangeArrowheads="1"/>
          </p:cNvSpPr>
          <p:nvPr>
            <p:ph type="body" idx="1"/>
          </p:nvPr>
        </p:nvSpPr>
        <p:spPr/>
        <p:txBody>
          <a:bodyPr/>
          <a:lstStyle/>
          <a:p>
            <a:r>
              <a:rPr lang="zh-CN" altLang="en-US"/>
              <a:t>分离配色与渐变配色相同，也是基于颜色排列方式的配色方案。</a:t>
            </a:r>
          </a:p>
          <a:p>
            <a:endParaRPr lang="zh-CN" altLang="en-US"/>
          </a:p>
          <a:p>
            <a:r>
              <a:rPr lang="en-US" altLang="zh-CN"/>
              <a:t>Separation</a:t>
            </a:r>
            <a:r>
              <a:rPr lang="zh-CN" altLang="en-US"/>
              <a:t>是“分离”的意思，通过向颜色与颜色之间插入一个分离色，可以得到强弱分明的配色效果。</a:t>
            </a:r>
          </a:p>
          <a:p>
            <a:endParaRPr lang="en-US" altLang="zh-CN"/>
          </a:p>
        </p:txBody>
      </p:sp>
    </p:spTree>
    <p:extLst>
      <p:ext uri="{BB962C8B-B14F-4D97-AF65-F5344CB8AC3E}">
        <p14:creationId xmlns:p14="http://schemas.microsoft.com/office/powerpoint/2010/main" val="14632411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p:txBody>
          <a:bodyPr/>
          <a:lstStyle/>
          <a:p>
            <a:r>
              <a:rPr lang="en-US" altLang="zh-CN"/>
              <a:t>Separation</a:t>
            </a:r>
            <a:r>
              <a:rPr lang="zh-CN" altLang="en-US"/>
              <a:t>配色</a:t>
            </a:r>
          </a:p>
        </p:txBody>
      </p:sp>
      <p:sp>
        <p:nvSpPr>
          <p:cNvPr id="521219" name="Rectangle 3"/>
          <p:cNvSpPr>
            <a:spLocks noGrp="1" noChangeArrowheads="1"/>
          </p:cNvSpPr>
          <p:nvPr>
            <p:ph type="body" idx="1"/>
          </p:nvPr>
        </p:nvSpPr>
        <p:spPr/>
        <p:txBody>
          <a:bodyPr/>
          <a:lstStyle/>
          <a:p>
            <a:r>
              <a:rPr lang="zh-CN" altLang="en-US"/>
              <a:t>通常分离色使用白色或黑色等非彩色，主要用于需要分辨色差异本身不太明显的本色环境中，还可通过插入到两个对比过于强烈的颜色之间来达到缓冲效果。</a:t>
            </a:r>
          </a:p>
        </p:txBody>
      </p:sp>
    </p:spTree>
    <p:extLst>
      <p:ext uri="{BB962C8B-B14F-4D97-AF65-F5344CB8AC3E}">
        <p14:creationId xmlns:p14="http://schemas.microsoft.com/office/powerpoint/2010/main" val="264510893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ChangeArrowheads="1"/>
          </p:cNvSpPr>
          <p:nvPr/>
        </p:nvSpPr>
        <p:spPr bwMode="auto">
          <a:xfrm>
            <a:off x="7235825" y="4510088"/>
            <a:ext cx="576263" cy="431800"/>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43" name="Text Box 3"/>
          <p:cNvSpPr txBox="1">
            <a:spLocks noChangeArrowheads="1"/>
          </p:cNvSpPr>
          <p:nvPr/>
        </p:nvSpPr>
        <p:spPr bwMode="auto">
          <a:xfrm>
            <a:off x="6443663" y="4581525"/>
            <a:ext cx="100806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t>主颜色</a:t>
            </a:r>
          </a:p>
        </p:txBody>
      </p:sp>
      <p:sp>
        <p:nvSpPr>
          <p:cNvPr id="522244" name="Text Box 4"/>
          <p:cNvSpPr txBox="1">
            <a:spLocks noChangeArrowheads="1"/>
          </p:cNvSpPr>
          <p:nvPr/>
        </p:nvSpPr>
        <p:spPr bwMode="auto">
          <a:xfrm>
            <a:off x="7235825" y="4941888"/>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0</a:t>
            </a:r>
          </a:p>
          <a:p>
            <a:pPr>
              <a:lnSpc>
                <a:spcPct val="60000"/>
              </a:lnSpc>
              <a:spcBef>
                <a:spcPct val="50000"/>
              </a:spcBef>
            </a:pPr>
            <a:r>
              <a:rPr lang="en-US" altLang="zh-CN" sz="1000"/>
              <a:t>G 0</a:t>
            </a:r>
          </a:p>
          <a:p>
            <a:pPr>
              <a:lnSpc>
                <a:spcPct val="60000"/>
              </a:lnSpc>
              <a:spcBef>
                <a:spcPct val="50000"/>
              </a:spcBef>
            </a:pPr>
            <a:r>
              <a:rPr lang="en-US" altLang="zh-CN" sz="1000"/>
              <a:t>B 0</a:t>
            </a:r>
          </a:p>
        </p:txBody>
      </p:sp>
      <p:sp>
        <p:nvSpPr>
          <p:cNvPr id="522245" name="Rectangle 5"/>
          <p:cNvSpPr>
            <a:spLocks noChangeArrowheads="1"/>
          </p:cNvSpPr>
          <p:nvPr/>
        </p:nvSpPr>
        <p:spPr bwMode="auto">
          <a:xfrm>
            <a:off x="7235825" y="1412875"/>
            <a:ext cx="576263" cy="431800"/>
          </a:xfrm>
          <a:prstGeom prst="rect">
            <a:avLst/>
          </a:prstGeom>
          <a:solidFill>
            <a:srgbClr val="FB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46" name="Text Box 6"/>
          <p:cNvSpPr txBox="1">
            <a:spLocks noChangeArrowheads="1"/>
          </p:cNvSpPr>
          <p:nvPr/>
        </p:nvSpPr>
        <p:spPr bwMode="auto">
          <a:xfrm>
            <a:off x="6443663" y="1484313"/>
            <a:ext cx="100806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t>突出颜色</a:t>
            </a:r>
          </a:p>
        </p:txBody>
      </p:sp>
      <p:sp>
        <p:nvSpPr>
          <p:cNvPr id="522247" name="Text Box 7"/>
          <p:cNvSpPr txBox="1">
            <a:spLocks noChangeArrowheads="1"/>
          </p:cNvSpPr>
          <p:nvPr/>
        </p:nvSpPr>
        <p:spPr bwMode="auto">
          <a:xfrm>
            <a:off x="7235825" y="1844675"/>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251</a:t>
            </a:r>
          </a:p>
          <a:p>
            <a:pPr>
              <a:lnSpc>
                <a:spcPct val="60000"/>
              </a:lnSpc>
              <a:spcBef>
                <a:spcPct val="50000"/>
              </a:spcBef>
            </a:pPr>
            <a:r>
              <a:rPr lang="en-US" altLang="zh-CN" sz="1000"/>
              <a:t>G 0</a:t>
            </a:r>
          </a:p>
          <a:p>
            <a:pPr>
              <a:lnSpc>
                <a:spcPct val="60000"/>
              </a:lnSpc>
              <a:spcBef>
                <a:spcPct val="50000"/>
              </a:spcBef>
            </a:pPr>
            <a:r>
              <a:rPr lang="en-US" altLang="zh-CN" sz="1000"/>
              <a:t>B 0</a:t>
            </a:r>
          </a:p>
        </p:txBody>
      </p:sp>
      <p:sp>
        <p:nvSpPr>
          <p:cNvPr id="522248" name="Rectangle 8"/>
          <p:cNvSpPr>
            <a:spLocks noChangeArrowheads="1"/>
          </p:cNvSpPr>
          <p:nvPr/>
        </p:nvSpPr>
        <p:spPr bwMode="auto">
          <a:xfrm>
            <a:off x="7235825" y="2997200"/>
            <a:ext cx="576263"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249" name="Text Box 9"/>
          <p:cNvSpPr txBox="1">
            <a:spLocks noChangeArrowheads="1"/>
          </p:cNvSpPr>
          <p:nvPr/>
        </p:nvSpPr>
        <p:spPr bwMode="auto">
          <a:xfrm>
            <a:off x="6443663" y="3068638"/>
            <a:ext cx="100806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t>辅助颜色</a:t>
            </a:r>
          </a:p>
        </p:txBody>
      </p:sp>
      <p:sp>
        <p:nvSpPr>
          <p:cNvPr id="522250" name="Text Box 10"/>
          <p:cNvSpPr txBox="1">
            <a:spLocks noChangeArrowheads="1"/>
          </p:cNvSpPr>
          <p:nvPr/>
        </p:nvSpPr>
        <p:spPr bwMode="auto">
          <a:xfrm>
            <a:off x="7235825" y="3429000"/>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255</a:t>
            </a:r>
          </a:p>
          <a:p>
            <a:pPr>
              <a:lnSpc>
                <a:spcPct val="60000"/>
              </a:lnSpc>
              <a:spcBef>
                <a:spcPct val="50000"/>
              </a:spcBef>
            </a:pPr>
            <a:r>
              <a:rPr lang="en-US" altLang="zh-CN" sz="1000"/>
              <a:t>G 255</a:t>
            </a:r>
          </a:p>
          <a:p>
            <a:pPr>
              <a:lnSpc>
                <a:spcPct val="60000"/>
              </a:lnSpc>
              <a:spcBef>
                <a:spcPct val="50000"/>
              </a:spcBef>
            </a:pPr>
            <a:r>
              <a:rPr lang="en-US" altLang="zh-CN" sz="1000"/>
              <a:t>B 255</a:t>
            </a:r>
          </a:p>
        </p:txBody>
      </p:sp>
      <p:pic>
        <p:nvPicPr>
          <p:cNvPr id="522253" name="Picture 13" descr="cassina"/>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631825" y="1219200"/>
            <a:ext cx="5740400" cy="4400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048769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挑战与应对</a:t>
            </a:r>
            <a:endParaRPr lang="zh-CN" altLang="en-US" dirty="0"/>
          </a:p>
        </p:txBody>
      </p:sp>
      <p:sp>
        <p:nvSpPr>
          <p:cNvPr id="3" name="内容占位符 2"/>
          <p:cNvSpPr>
            <a:spLocks noGrp="1"/>
          </p:cNvSpPr>
          <p:nvPr>
            <p:ph idx="1"/>
          </p:nvPr>
        </p:nvSpPr>
        <p:spPr/>
        <p:txBody>
          <a:bodyPr/>
          <a:lstStyle/>
          <a:p>
            <a:r>
              <a:rPr lang="zh-CN" altLang="en-US" dirty="0" smtClean="0"/>
              <a:t>面向页面开发模式所面临的挑战</a:t>
            </a:r>
            <a:endParaRPr lang="en-US" altLang="zh-CN" dirty="0" smtClean="0"/>
          </a:p>
          <a:p>
            <a:pPr lvl="1"/>
            <a:r>
              <a:rPr lang="zh-CN" altLang="en-US" dirty="0" smtClean="0"/>
              <a:t>业务需求的不确定性</a:t>
            </a:r>
            <a:endParaRPr lang="en-US" altLang="zh-CN" dirty="0" smtClean="0"/>
          </a:p>
          <a:p>
            <a:pPr lvl="1"/>
            <a:r>
              <a:rPr lang="zh-CN" altLang="en-US" dirty="0" smtClean="0"/>
              <a:t>技术发展导致的变更</a:t>
            </a:r>
            <a:endParaRPr lang="en-US" altLang="zh-CN" dirty="0" smtClean="0"/>
          </a:p>
          <a:p>
            <a:pPr lvl="1"/>
            <a:r>
              <a:rPr lang="zh-CN" altLang="en-US" dirty="0" smtClean="0"/>
              <a:t>开发过程中的迁移</a:t>
            </a:r>
            <a:endParaRPr lang="en-US" altLang="zh-CN" dirty="0"/>
          </a:p>
          <a:p>
            <a:r>
              <a:rPr lang="zh-CN" altLang="en-US" dirty="0" smtClean="0"/>
              <a:t>应对</a:t>
            </a:r>
            <a:endParaRPr lang="en-US" altLang="zh-CN" dirty="0" smtClean="0"/>
          </a:p>
          <a:p>
            <a:pPr lvl="1"/>
            <a:r>
              <a:rPr lang="zh-CN" altLang="en-US" dirty="0" smtClean="0"/>
              <a:t>分层（</a:t>
            </a:r>
            <a:r>
              <a:rPr lang="en-US" altLang="zh-CN" dirty="0" smtClean="0"/>
              <a:t>Layering</a:t>
            </a:r>
            <a:r>
              <a:rPr lang="zh-CN" altLang="en-US" dirty="0" smtClean="0"/>
              <a:t>）</a:t>
            </a:r>
            <a:endParaRPr lang="en-US" altLang="zh-CN" dirty="0" smtClean="0"/>
          </a:p>
          <a:p>
            <a:pPr lvl="1"/>
            <a:r>
              <a:rPr lang="zh-CN" altLang="en-US" dirty="0" smtClean="0"/>
              <a:t>设计模式（</a:t>
            </a:r>
            <a:r>
              <a:rPr lang="en-US" altLang="zh-CN" dirty="0"/>
              <a:t>Design Patterns</a:t>
            </a:r>
            <a:r>
              <a:rPr lang="zh-CN" altLang="en-US" dirty="0" smtClean="0"/>
              <a:t>）</a:t>
            </a:r>
            <a:endParaRPr lang="en-US" altLang="zh-CN" dirty="0" smtClean="0"/>
          </a:p>
          <a:p>
            <a:endParaRPr lang="en-US" altLang="zh-CN" dirty="0"/>
          </a:p>
          <a:p>
            <a:endParaRPr lang="zh-CN" altLang="en-US" dirty="0"/>
          </a:p>
        </p:txBody>
      </p:sp>
    </p:spTree>
    <p:extLst>
      <p:ext uri="{BB962C8B-B14F-4D97-AF65-F5344CB8AC3E}">
        <p14:creationId xmlns:p14="http://schemas.microsoft.com/office/powerpoint/2010/main" val="141449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r>
              <a:rPr lang="zh-CN" altLang="en-US"/>
              <a:t>重点突出配色</a:t>
            </a:r>
          </a:p>
        </p:txBody>
      </p:sp>
      <p:sp>
        <p:nvSpPr>
          <p:cNvPr id="523267" name="Rectangle 3"/>
          <p:cNvSpPr>
            <a:spLocks noGrp="1" noChangeArrowheads="1"/>
          </p:cNvSpPr>
          <p:nvPr>
            <p:ph type="body" idx="1"/>
          </p:nvPr>
        </p:nvSpPr>
        <p:spPr/>
        <p:txBody>
          <a:bodyPr/>
          <a:lstStyle/>
          <a:p>
            <a:r>
              <a:rPr lang="zh-CN" altLang="en-US"/>
              <a:t>只使用一个颜色强调突出效果的配色方案</a:t>
            </a:r>
          </a:p>
          <a:p>
            <a:endParaRPr lang="zh-CN" altLang="en-US"/>
          </a:p>
          <a:p>
            <a:r>
              <a:rPr lang="zh-CN" altLang="en-US"/>
              <a:t>一般使用与整体颜色截然不同的特殊颜色实现这种效果</a:t>
            </a:r>
          </a:p>
        </p:txBody>
      </p:sp>
    </p:spTree>
    <p:extLst>
      <p:ext uri="{BB962C8B-B14F-4D97-AF65-F5344CB8AC3E}">
        <p14:creationId xmlns:p14="http://schemas.microsoft.com/office/powerpoint/2010/main" val="124382171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ChangeArrowheads="1"/>
          </p:cNvSpPr>
          <p:nvPr/>
        </p:nvSpPr>
        <p:spPr bwMode="auto">
          <a:xfrm>
            <a:off x="7235825" y="4510088"/>
            <a:ext cx="576263"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291" name="Text Box 3"/>
          <p:cNvSpPr txBox="1">
            <a:spLocks noChangeArrowheads="1"/>
          </p:cNvSpPr>
          <p:nvPr/>
        </p:nvSpPr>
        <p:spPr bwMode="auto">
          <a:xfrm>
            <a:off x="6443663" y="4581525"/>
            <a:ext cx="100806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t>主颜色</a:t>
            </a:r>
          </a:p>
        </p:txBody>
      </p:sp>
      <p:sp>
        <p:nvSpPr>
          <p:cNvPr id="524292" name="Text Box 4"/>
          <p:cNvSpPr txBox="1">
            <a:spLocks noChangeArrowheads="1"/>
          </p:cNvSpPr>
          <p:nvPr/>
        </p:nvSpPr>
        <p:spPr bwMode="auto">
          <a:xfrm>
            <a:off x="7235825" y="4941888"/>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255</a:t>
            </a:r>
          </a:p>
          <a:p>
            <a:pPr>
              <a:lnSpc>
                <a:spcPct val="60000"/>
              </a:lnSpc>
              <a:spcBef>
                <a:spcPct val="50000"/>
              </a:spcBef>
            </a:pPr>
            <a:r>
              <a:rPr lang="en-US" altLang="zh-CN" sz="1000"/>
              <a:t>G 255</a:t>
            </a:r>
          </a:p>
          <a:p>
            <a:pPr>
              <a:lnSpc>
                <a:spcPct val="60000"/>
              </a:lnSpc>
              <a:spcBef>
                <a:spcPct val="50000"/>
              </a:spcBef>
            </a:pPr>
            <a:r>
              <a:rPr lang="en-US" altLang="zh-CN" sz="1000"/>
              <a:t>B 255</a:t>
            </a:r>
          </a:p>
        </p:txBody>
      </p:sp>
      <p:sp>
        <p:nvSpPr>
          <p:cNvPr id="524293" name="Rectangle 5"/>
          <p:cNvSpPr>
            <a:spLocks noChangeArrowheads="1"/>
          </p:cNvSpPr>
          <p:nvPr/>
        </p:nvSpPr>
        <p:spPr bwMode="auto">
          <a:xfrm>
            <a:off x="7235825" y="1412875"/>
            <a:ext cx="576263" cy="4318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294" name="Text Box 6"/>
          <p:cNvSpPr txBox="1">
            <a:spLocks noChangeArrowheads="1"/>
          </p:cNvSpPr>
          <p:nvPr/>
        </p:nvSpPr>
        <p:spPr bwMode="auto">
          <a:xfrm>
            <a:off x="6443663" y="1484313"/>
            <a:ext cx="100806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t>突出颜色</a:t>
            </a:r>
          </a:p>
        </p:txBody>
      </p:sp>
      <p:sp>
        <p:nvSpPr>
          <p:cNvPr id="524295" name="Text Box 7"/>
          <p:cNvSpPr txBox="1">
            <a:spLocks noChangeArrowheads="1"/>
          </p:cNvSpPr>
          <p:nvPr/>
        </p:nvSpPr>
        <p:spPr bwMode="auto">
          <a:xfrm>
            <a:off x="7235825" y="1844675"/>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255</a:t>
            </a:r>
          </a:p>
          <a:p>
            <a:pPr>
              <a:lnSpc>
                <a:spcPct val="60000"/>
              </a:lnSpc>
              <a:spcBef>
                <a:spcPct val="50000"/>
              </a:spcBef>
            </a:pPr>
            <a:r>
              <a:rPr lang="en-US" altLang="zh-CN" sz="1000"/>
              <a:t>G 255</a:t>
            </a:r>
          </a:p>
          <a:p>
            <a:pPr>
              <a:lnSpc>
                <a:spcPct val="60000"/>
              </a:lnSpc>
              <a:spcBef>
                <a:spcPct val="50000"/>
              </a:spcBef>
            </a:pPr>
            <a:r>
              <a:rPr lang="en-US" altLang="zh-CN" sz="1000"/>
              <a:t>B 0</a:t>
            </a:r>
          </a:p>
        </p:txBody>
      </p:sp>
      <p:sp>
        <p:nvSpPr>
          <p:cNvPr id="524296" name="Rectangle 8"/>
          <p:cNvSpPr>
            <a:spLocks noChangeArrowheads="1"/>
          </p:cNvSpPr>
          <p:nvPr/>
        </p:nvSpPr>
        <p:spPr bwMode="auto">
          <a:xfrm>
            <a:off x="7235825" y="2997200"/>
            <a:ext cx="576263" cy="431800"/>
          </a:xfrm>
          <a:prstGeom prst="rect">
            <a:avLst/>
          </a:prstGeom>
          <a:solidFill>
            <a:srgbClr val="9900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297" name="Text Box 9"/>
          <p:cNvSpPr txBox="1">
            <a:spLocks noChangeArrowheads="1"/>
          </p:cNvSpPr>
          <p:nvPr/>
        </p:nvSpPr>
        <p:spPr bwMode="auto">
          <a:xfrm>
            <a:off x="6443663" y="3068638"/>
            <a:ext cx="100806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t>辅助颜色</a:t>
            </a:r>
          </a:p>
        </p:txBody>
      </p:sp>
      <p:sp>
        <p:nvSpPr>
          <p:cNvPr id="524298" name="Text Box 10"/>
          <p:cNvSpPr txBox="1">
            <a:spLocks noChangeArrowheads="1"/>
          </p:cNvSpPr>
          <p:nvPr/>
        </p:nvSpPr>
        <p:spPr bwMode="auto">
          <a:xfrm>
            <a:off x="7235825" y="3429000"/>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153</a:t>
            </a:r>
          </a:p>
          <a:p>
            <a:pPr>
              <a:lnSpc>
                <a:spcPct val="60000"/>
              </a:lnSpc>
              <a:spcBef>
                <a:spcPct val="50000"/>
              </a:spcBef>
            </a:pPr>
            <a:r>
              <a:rPr lang="en-US" altLang="zh-CN" sz="1000"/>
              <a:t>G 0</a:t>
            </a:r>
          </a:p>
          <a:p>
            <a:pPr>
              <a:lnSpc>
                <a:spcPct val="60000"/>
              </a:lnSpc>
              <a:spcBef>
                <a:spcPct val="50000"/>
              </a:spcBef>
            </a:pPr>
            <a:r>
              <a:rPr lang="en-US" altLang="zh-CN" sz="1000"/>
              <a:t>B 153</a:t>
            </a:r>
          </a:p>
        </p:txBody>
      </p:sp>
      <p:pic>
        <p:nvPicPr>
          <p:cNvPr id="524301" name="Picture 13" descr="zest4"/>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755650" y="1196975"/>
            <a:ext cx="5649913" cy="4878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981377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zh-CN" altLang="en-US"/>
              <a:t>利用形容词进行配色</a:t>
            </a:r>
          </a:p>
        </p:txBody>
      </p:sp>
      <p:sp>
        <p:nvSpPr>
          <p:cNvPr id="553987" name="Rectangle 3"/>
          <p:cNvSpPr>
            <a:spLocks noGrp="1" noChangeArrowheads="1"/>
          </p:cNvSpPr>
          <p:nvPr>
            <p:ph type="body" idx="1"/>
          </p:nvPr>
        </p:nvSpPr>
        <p:spPr/>
        <p:txBody>
          <a:bodyPr/>
          <a:lstStyle/>
          <a:p>
            <a:r>
              <a:rPr lang="zh-CN" altLang="en-US"/>
              <a:t>人们习惯用形容词来描述对颜色的感受</a:t>
            </a:r>
          </a:p>
          <a:p>
            <a:endParaRPr lang="zh-CN" altLang="en-US"/>
          </a:p>
          <a:p>
            <a:r>
              <a:rPr lang="zh-CN" altLang="en-US"/>
              <a:t>人们习惯用形容词来提出对网站的配色要求</a:t>
            </a:r>
          </a:p>
          <a:p>
            <a:endParaRPr lang="zh-CN" altLang="en-US"/>
          </a:p>
          <a:p>
            <a:r>
              <a:rPr lang="zh-CN" altLang="en-US"/>
              <a:t>人们习惯用形容词来表达看网站后的心理感受</a:t>
            </a:r>
          </a:p>
        </p:txBody>
      </p:sp>
    </p:spTree>
    <p:extLst>
      <p:ext uri="{BB962C8B-B14F-4D97-AF65-F5344CB8AC3E}">
        <p14:creationId xmlns:p14="http://schemas.microsoft.com/office/powerpoint/2010/main" val="246624789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zh-CN" altLang="en-US"/>
              <a:t>案例一：有趣的</a:t>
            </a:r>
          </a:p>
        </p:txBody>
      </p:sp>
      <p:sp>
        <p:nvSpPr>
          <p:cNvPr id="555011" name="Rectangle 3"/>
          <p:cNvSpPr>
            <a:spLocks noGrp="1" noChangeArrowheads="1"/>
          </p:cNvSpPr>
          <p:nvPr>
            <p:ph type="body" idx="1"/>
          </p:nvPr>
        </p:nvSpPr>
        <p:spPr/>
        <p:txBody>
          <a:bodyPr/>
          <a:lstStyle/>
          <a:p>
            <a:r>
              <a:rPr lang="zh-CN" altLang="en-US"/>
              <a:t>当需要表现有趣的或者欢快的气氛时，最好使用较亮且鲜明的色调。</a:t>
            </a:r>
          </a:p>
          <a:p>
            <a:endParaRPr lang="zh-CN" altLang="en-US"/>
          </a:p>
          <a:p>
            <a:r>
              <a:rPr lang="zh-CN" altLang="en-US"/>
              <a:t>相反，如果使用较暗色调的颜色，可以得到安详宁静的效果。</a:t>
            </a:r>
          </a:p>
        </p:txBody>
      </p:sp>
    </p:spTree>
    <p:extLst>
      <p:ext uri="{BB962C8B-B14F-4D97-AF65-F5344CB8AC3E}">
        <p14:creationId xmlns:p14="http://schemas.microsoft.com/office/powerpoint/2010/main" val="197520883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ChangeArrowheads="1"/>
          </p:cNvSpPr>
          <p:nvPr/>
        </p:nvSpPr>
        <p:spPr bwMode="auto">
          <a:xfrm>
            <a:off x="7235825" y="4510088"/>
            <a:ext cx="576263" cy="431800"/>
          </a:xfrm>
          <a:prstGeom prst="rect">
            <a:avLst/>
          </a:prstGeom>
          <a:solidFill>
            <a:srgbClr val="FF99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6035" name="Text Box 3"/>
          <p:cNvSpPr txBox="1">
            <a:spLocks noChangeArrowheads="1"/>
          </p:cNvSpPr>
          <p:nvPr/>
        </p:nvSpPr>
        <p:spPr bwMode="auto">
          <a:xfrm>
            <a:off x="6443663" y="4581525"/>
            <a:ext cx="100806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t>主颜色</a:t>
            </a:r>
          </a:p>
        </p:txBody>
      </p:sp>
      <p:sp>
        <p:nvSpPr>
          <p:cNvPr id="556036" name="Text Box 4"/>
          <p:cNvSpPr txBox="1">
            <a:spLocks noChangeArrowheads="1"/>
          </p:cNvSpPr>
          <p:nvPr/>
        </p:nvSpPr>
        <p:spPr bwMode="auto">
          <a:xfrm>
            <a:off x="7235825" y="4941888"/>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255</a:t>
            </a:r>
          </a:p>
          <a:p>
            <a:pPr>
              <a:lnSpc>
                <a:spcPct val="60000"/>
              </a:lnSpc>
              <a:spcBef>
                <a:spcPct val="50000"/>
              </a:spcBef>
            </a:pPr>
            <a:r>
              <a:rPr lang="en-US" altLang="zh-CN" sz="1000"/>
              <a:t>G 153</a:t>
            </a:r>
          </a:p>
          <a:p>
            <a:pPr>
              <a:lnSpc>
                <a:spcPct val="60000"/>
              </a:lnSpc>
              <a:spcBef>
                <a:spcPct val="50000"/>
              </a:spcBef>
            </a:pPr>
            <a:r>
              <a:rPr lang="en-US" altLang="zh-CN" sz="1000"/>
              <a:t>B 102</a:t>
            </a:r>
          </a:p>
        </p:txBody>
      </p:sp>
      <p:sp>
        <p:nvSpPr>
          <p:cNvPr id="556037" name="Rectangle 5"/>
          <p:cNvSpPr>
            <a:spLocks noChangeArrowheads="1"/>
          </p:cNvSpPr>
          <p:nvPr/>
        </p:nvSpPr>
        <p:spPr bwMode="auto">
          <a:xfrm>
            <a:off x="7235825" y="1412875"/>
            <a:ext cx="576263"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6038" name="Text Box 6"/>
          <p:cNvSpPr txBox="1">
            <a:spLocks noChangeArrowheads="1"/>
          </p:cNvSpPr>
          <p:nvPr/>
        </p:nvSpPr>
        <p:spPr bwMode="auto">
          <a:xfrm>
            <a:off x="6443663" y="1484313"/>
            <a:ext cx="100806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t>突出颜色</a:t>
            </a:r>
          </a:p>
        </p:txBody>
      </p:sp>
      <p:sp>
        <p:nvSpPr>
          <p:cNvPr id="556039" name="Text Box 7"/>
          <p:cNvSpPr txBox="1">
            <a:spLocks noChangeArrowheads="1"/>
          </p:cNvSpPr>
          <p:nvPr/>
        </p:nvSpPr>
        <p:spPr bwMode="auto">
          <a:xfrm>
            <a:off x="7235825" y="1844675"/>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255</a:t>
            </a:r>
          </a:p>
          <a:p>
            <a:pPr>
              <a:lnSpc>
                <a:spcPct val="60000"/>
              </a:lnSpc>
              <a:spcBef>
                <a:spcPct val="50000"/>
              </a:spcBef>
            </a:pPr>
            <a:r>
              <a:rPr lang="en-US" altLang="zh-CN" sz="1000"/>
              <a:t>G 255</a:t>
            </a:r>
          </a:p>
          <a:p>
            <a:pPr>
              <a:lnSpc>
                <a:spcPct val="60000"/>
              </a:lnSpc>
              <a:spcBef>
                <a:spcPct val="50000"/>
              </a:spcBef>
            </a:pPr>
            <a:r>
              <a:rPr lang="en-US" altLang="zh-CN" sz="1000"/>
              <a:t>B 255</a:t>
            </a:r>
          </a:p>
        </p:txBody>
      </p:sp>
      <p:sp>
        <p:nvSpPr>
          <p:cNvPr id="556040" name="Rectangle 8"/>
          <p:cNvSpPr>
            <a:spLocks noChangeArrowheads="1"/>
          </p:cNvSpPr>
          <p:nvPr/>
        </p:nvSpPr>
        <p:spPr bwMode="auto">
          <a:xfrm>
            <a:off x="7235825" y="2997200"/>
            <a:ext cx="576263" cy="4318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6041" name="Text Box 9"/>
          <p:cNvSpPr txBox="1">
            <a:spLocks noChangeArrowheads="1"/>
          </p:cNvSpPr>
          <p:nvPr/>
        </p:nvSpPr>
        <p:spPr bwMode="auto">
          <a:xfrm>
            <a:off x="6443663" y="3068638"/>
            <a:ext cx="100806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t>辅助颜色</a:t>
            </a:r>
          </a:p>
        </p:txBody>
      </p:sp>
      <p:sp>
        <p:nvSpPr>
          <p:cNvPr id="556042" name="Text Box 10"/>
          <p:cNvSpPr txBox="1">
            <a:spLocks noChangeArrowheads="1"/>
          </p:cNvSpPr>
          <p:nvPr/>
        </p:nvSpPr>
        <p:spPr bwMode="auto">
          <a:xfrm>
            <a:off x="7235825" y="3429000"/>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0</a:t>
            </a:r>
          </a:p>
          <a:p>
            <a:pPr>
              <a:lnSpc>
                <a:spcPct val="60000"/>
              </a:lnSpc>
              <a:spcBef>
                <a:spcPct val="50000"/>
              </a:spcBef>
            </a:pPr>
            <a:r>
              <a:rPr lang="en-US" altLang="zh-CN" sz="1000"/>
              <a:t>G 0</a:t>
            </a:r>
          </a:p>
          <a:p>
            <a:pPr>
              <a:lnSpc>
                <a:spcPct val="60000"/>
              </a:lnSpc>
              <a:spcBef>
                <a:spcPct val="50000"/>
              </a:spcBef>
            </a:pPr>
            <a:r>
              <a:rPr lang="en-US" altLang="zh-CN" sz="1000"/>
              <a:t>B 0</a:t>
            </a:r>
          </a:p>
        </p:txBody>
      </p:sp>
      <p:pic>
        <p:nvPicPr>
          <p:cNvPr id="556043" name="Picture 11" descr="imgsrc"/>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395288" y="1052513"/>
            <a:ext cx="5545137" cy="552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56044" name="Rectangle 12"/>
          <p:cNvSpPr>
            <a:spLocks noChangeArrowheads="1"/>
          </p:cNvSpPr>
          <p:nvPr/>
        </p:nvSpPr>
        <p:spPr bwMode="auto">
          <a:xfrm>
            <a:off x="7956550" y="4508500"/>
            <a:ext cx="576263" cy="431800"/>
          </a:xfrm>
          <a:prstGeom prst="rect">
            <a:avLst/>
          </a:prstGeom>
          <a:solidFill>
            <a:srgbClr val="66C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6045" name="Text Box 13"/>
          <p:cNvSpPr txBox="1">
            <a:spLocks noChangeArrowheads="1"/>
          </p:cNvSpPr>
          <p:nvPr/>
        </p:nvSpPr>
        <p:spPr bwMode="auto">
          <a:xfrm>
            <a:off x="7956550" y="4940300"/>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102</a:t>
            </a:r>
          </a:p>
          <a:p>
            <a:pPr>
              <a:lnSpc>
                <a:spcPct val="60000"/>
              </a:lnSpc>
              <a:spcBef>
                <a:spcPct val="50000"/>
              </a:spcBef>
            </a:pPr>
            <a:r>
              <a:rPr lang="en-US" altLang="zh-CN" sz="1000"/>
              <a:t>G 207</a:t>
            </a:r>
          </a:p>
          <a:p>
            <a:pPr>
              <a:lnSpc>
                <a:spcPct val="60000"/>
              </a:lnSpc>
              <a:spcBef>
                <a:spcPct val="50000"/>
              </a:spcBef>
            </a:pPr>
            <a:r>
              <a:rPr lang="en-US" altLang="zh-CN" sz="1000"/>
              <a:t>B 102</a:t>
            </a:r>
          </a:p>
        </p:txBody>
      </p:sp>
    </p:spTree>
    <p:extLst>
      <p:ext uri="{BB962C8B-B14F-4D97-AF65-F5344CB8AC3E}">
        <p14:creationId xmlns:p14="http://schemas.microsoft.com/office/powerpoint/2010/main" val="162810431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r>
              <a:rPr lang="zh-CN" altLang="en-US"/>
              <a:t>案例二：活泼的</a:t>
            </a:r>
          </a:p>
        </p:txBody>
      </p:sp>
      <p:sp>
        <p:nvSpPr>
          <p:cNvPr id="558083" name="Rectangle 3"/>
          <p:cNvSpPr>
            <a:spLocks noGrp="1" noChangeArrowheads="1"/>
          </p:cNvSpPr>
          <p:nvPr>
            <p:ph type="body" idx="1"/>
          </p:nvPr>
        </p:nvSpPr>
        <p:spPr/>
        <p:txBody>
          <a:bodyPr/>
          <a:lstStyle/>
          <a:p>
            <a:r>
              <a:rPr lang="zh-CN" altLang="en-US"/>
              <a:t>当需要凝造活泼激情的氛围时，应该使用高对比度高亮度的鲜亮的颜色，而低对比度的生硬沉重颜色要尽量避免使用</a:t>
            </a:r>
          </a:p>
        </p:txBody>
      </p:sp>
    </p:spTree>
    <p:extLst>
      <p:ext uri="{BB962C8B-B14F-4D97-AF65-F5344CB8AC3E}">
        <p14:creationId xmlns:p14="http://schemas.microsoft.com/office/powerpoint/2010/main" val="27040184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ChangeArrowheads="1"/>
          </p:cNvSpPr>
          <p:nvPr/>
        </p:nvSpPr>
        <p:spPr bwMode="auto">
          <a:xfrm>
            <a:off x="7235825" y="4510088"/>
            <a:ext cx="576263" cy="431800"/>
          </a:xfrm>
          <a:prstGeom prst="rect">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9107" name="Text Box 3"/>
          <p:cNvSpPr txBox="1">
            <a:spLocks noChangeArrowheads="1"/>
          </p:cNvSpPr>
          <p:nvPr/>
        </p:nvSpPr>
        <p:spPr bwMode="auto">
          <a:xfrm>
            <a:off x="6443663" y="4581525"/>
            <a:ext cx="100806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t>主颜色</a:t>
            </a:r>
          </a:p>
        </p:txBody>
      </p:sp>
      <p:sp>
        <p:nvSpPr>
          <p:cNvPr id="559108" name="Text Box 4"/>
          <p:cNvSpPr txBox="1">
            <a:spLocks noChangeArrowheads="1"/>
          </p:cNvSpPr>
          <p:nvPr/>
        </p:nvSpPr>
        <p:spPr bwMode="auto">
          <a:xfrm>
            <a:off x="7235825" y="4941888"/>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204</a:t>
            </a:r>
          </a:p>
          <a:p>
            <a:pPr>
              <a:lnSpc>
                <a:spcPct val="60000"/>
              </a:lnSpc>
              <a:spcBef>
                <a:spcPct val="50000"/>
              </a:spcBef>
            </a:pPr>
            <a:r>
              <a:rPr lang="en-US" altLang="zh-CN" sz="1000"/>
              <a:t>G 204</a:t>
            </a:r>
          </a:p>
          <a:p>
            <a:pPr>
              <a:lnSpc>
                <a:spcPct val="60000"/>
              </a:lnSpc>
              <a:spcBef>
                <a:spcPct val="50000"/>
              </a:spcBef>
            </a:pPr>
            <a:r>
              <a:rPr lang="en-US" altLang="zh-CN" sz="1000"/>
              <a:t>B 0</a:t>
            </a:r>
          </a:p>
        </p:txBody>
      </p:sp>
      <p:sp>
        <p:nvSpPr>
          <p:cNvPr id="559109" name="Rectangle 5"/>
          <p:cNvSpPr>
            <a:spLocks noChangeArrowheads="1"/>
          </p:cNvSpPr>
          <p:nvPr/>
        </p:nvSpPr>
        <p:spPr bwMode="auto">
          <a:xfrm>
            <a:off x="7235825" y="1412875"/>
            <a:ext cx="576263" cy="431800"/>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9110" name="Text Box 6"/>
          <p:cNvSpPr txBox="1">
            <a:spLocks noChangeArrowheads="1"/>
          </p:cNvSpPr>
          <p:nvPr/>
        </p:nvSpPr>
        <p:spPr bwMode="auto">
          <a:xfrm>
            <a:off x="6443663" y="1484313"/>
            <a:ext cx="100806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t>突出颜色</a:t>
            </a:r>
          </a:p>
        </p:txBody>
      </p:sp>
      <p:sp>
        <p:nvSpPr>
          <p:cNvPr id="559111" name="Text Box 7"/>
          <p:cNvSpPr txBox="1">
            <a:spLocks noChangeArrowheads="1"/>
          </p:cNvSpPr>
          <p:nvPr/>
        </p:nvSpPr>
        <p:spPr bwMode="auto">
          <a:xfrm>
            <a:off x="7235825" y="1844675"/>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255</a:t>
            </a:r>
          </a:p>
          <a:p>
            <a:pPr>
              <a:lnSpc>
                <a:spcPct val="60000"/>
              </a:lnSpc>
              <a:spcBef>
                <a:spcPct val="50000"/>
              </a:spcBef>
            </a:pPr>
            <a:r>
              <a:rPr lang="en-US" altLang="zh-CN" sz="1000"/>
              <a:t>G 102</a:t>
            </a:r>
          </a:p>
          <a:p>
            <a:pPr>
              <a:lnSpc>
                <a:spcPct val="60000"/>
              </a:lnSpc>
              <a:spcBef>
                <a:spcPct val="50000"/>
              </a:spcBef>
            </a:pPr>
            <a:r>
              <a:rPr lang="en-US" altLang="zh-CN" sz="1000"/>
              <a:t>B 0</a:t>
            </a:r>
          </a:p>
        </p:txBody>
      </p:sp>
      <p:sp>
        <p:nvSpPr>
          <p:cNvPr id="559112" name="Rectangle 8"/>
          <p:cNvSpPr>
            <a:spLocks noChangeArrowheads="1"/>
          </p:cNvSpPr>
          <p:nvPr/>
        </p:nvSpPr>
        <p:spPr bwMode="auto">
          <a:xfrm>
            <a:off x="7235825" y="2997200"/>
            <a:ext cx="576263" cy="431800"/>
          </a:xfrm>
          <a:prstGeom prst="rect">
            <a:avLst/>
          </a:prstGeom>
          <a:solidFill>
            <a:srgbClr val="33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9113" name="Text Box 9"/>
          <p:cNvSpPr txBox="1">
            <a:spLocks noChangeArrowheads="1"/>
          </p:cNvSpPr>
          <p:nvPr/>
        </p:nvSpPr>
        <p:spPr bwMode="auto">
          <a:xfrm>
            <a:off x="6443663" y="3068638"/>
            <a:ext cx="100806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t>辅助颜色</a:t>
            </a:r>
          </a:p>
        </p:txBody>
      </p:sp>
      <p:sp>
        <p:nvSpPr>
          <p:cNvPr id="559114" name="Text Box 10"/>
          <p:cNvSpPr txBox="1">
            <a:spLocks noChangeArrowheads="1"/>
          </p:cNvSpPr>
          <p:nvPr/>
        </p:nvSpPr>
        <p:spPr bwMode="auto">
          <a:xfrm>
            <a:off x="7235825" y="3429000"/>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51</a:t>
            </a:r>
          </a:p>
          <a:p>
            <a:pPr>
              <a:lnSpc>
                <a:spcPct val="60000"/>
              </a:lnSpc>
              <a:spcBef>
                <a:spcPct val="50000"/>
              </a:spcBef>
            </a:pPr>
            <a:r>
              <a:rPr lang="en-US" altLang="zh-CN" sz="1000"/>
              <a:t>G 0</a:t>
            </a:r>
          </a:p>
          <a:p>
            <a:pPr>
              <a:lnSpc>
                <a:spcPct val="60000"/>
              </a:lnSpc>
              <a:spcBef>
                <a:spcPct val="50000"/>
              </a:spcBef>
            </a:pPr>
            <a:r>
              <a:rPr lang="en-US" altLang="zh-CN" sz="1000"/>
              <a:t>B 102</a:t>
            </a:r>
          </a:p>
        </p:txBody>
      </p:sp>
      <p:sp>
        <p:nvSpPr>
          <p:cNvPr id="559115" name="Rectangle 11"/>
          <p:cNvSpPr>
            <a:spLocks noChangeArrowheads="1"/>
          </p:cNvSpPr>
          <p:nvPr/>
        </p:nvSpPr>
        <p:spPr bwMode="auto">
          <a:xfrm>
            <a:off x="7956550" y="4508500"/>
            <a:ext cx="576263" cy="431800"/>
          </a:xfrm>
          <a:prstGeom prst="rect">
            <a:avLst/>
          </a:prstGeom>
          <a:solidFill>
            <a:srgbClr val="99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9116" name="Text Box 12"/>
          <p:cNvSpPr txBox="1">
            <a:spLocks noChangeArrowheads="1"/>
          </p:cNvSpPr>
          <p:nvPr/>
        </p:nvSpPr>
        <p:spPr bwMode="auto">
          <a:xfrm>
            <a:off x="7956550" y="4940300"/>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103</a:t>
            </a:r>
          </a:p>
          <a:p>
            <a:pPr>
              <a:lnSpc>
                <a:spcPct val="60000"/>
              </a:lnSpc>
              <a:spcBef>
                <a:spcPct val="50000"/>
              </a:spcBef>
            </a:pPr>
            <a:r>
              <a:rPr lang="en-US" altLang="zh-CN" sz="1000"/>
              <a:t>G 255</a:t>
            </a:r>
          </a:p>
          <a:p>
            <a:pPr>
              <a:lnSpc>
                <a:spcPct val="60000"/>
              </a:lnSpc>
              <a:spcBef>
                <a:spcPct val="50000"/>
              </a:spcBef>
            </a:pPr>
            <a:r>
              <a:rPr lang="en-US" altLang="zh-CN" sz="1000"/>
              <a:t>B 0</a:t>
            </a:r>
          </a:p>
        </p:txBody>
      </p:sp>
      <p:pic>
        <p:nvPicPr>
          <p:cNvPr id="559117" name="Picture 13" descr="factmonster"/>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323850" y="1125538"/>
            <a:ext cx="5976938" cy="5111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74622463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zh-CN" altLang="en-US"/>
              <a:t>案例三：神秘的</a:t>
            </a:r>
          </a:p>
        </p:txBody>
      </p:sp>
      <p:sp>
        <p:nvSpPr>
          <p:cNvPr id="561155" name="Rectangle 3"/>
          <p:cNvSpPr>
            <a:spLocks noGrp="1" noChangeArrowheads="1"/>
          </p:cNvSpPr>
          <p:nvPr>
            <p:ph type="body" idx="1"/>
          </p:nvPr>
        </p:nvSpPr>
        <p:spPr/>
        <p:txBody>
          <a:bodyPr/>
          <a:lstStyle/>
          <a:p>
            <a:r>
              <a:rPr lang="zh-CN" altLang="en-US"/>
              <a:t>一般认为金属光泽和较冷的、人工化的颜色可以表现这种未来的神秘感</a:t>
            </a:r>
          </a:p>
        </p:txBody>
      </p:sp>
    </p:spTree>
    <p:extLst>
      <p:ext uri="{BB962C8B-B14F-4D97-AF65-F5344CB8AC3E}">
        <p14:creationId xmlns:p14="http://schemas.microsoft.com/office/powerpoint/2010/main" val="289972835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ChangeArrowheads="1"/>
          </p:cNvSpPr>
          <p:nvPr/>
        </p:nvSpPr>
        <p:spPr bwMode="auto">
          <a:xfrm>
            <a:off x="7235825" y="4510088"/>
            <a:ext cx="576263" cy="431800"/>
          </a:xfrm>
          <a:prstGeom prst="rect">
            <a:avLst/>
          </a:prstGeom>
          <a:solidFill>
            <a:srgbClr val="DADDC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2179" name="Text Box 3"/>
          <p:cNvSpPr txBox="1">
            <a:spLocks noChangeArrowheads="1"/>
          </p:cNvSpPr>
          <p:nvPr/>
        </p:nvSpPr>
        <p:spPr bwMode="auto">
          <a:xfrm>
            <a:off x="6443663" y="4581525"/>
            <a:ext cx="100806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t>主颜色</a:t>
            </a:r>
          </a:p>
        </p:txBody>
      </p:sp>
      <p:sp>
        <p:nvSpPr>
          <p:cNvPr id="562180" name="Text Box 4"/>
          <p:cNvSpPr txBox="1">
            <a:spLocks noChangeArrowheads="1"/>
          </p:cNvSpPr>
          <p:nvPr/>
        </p:nvSpPr>
        <p:spPr bwMode="auto">
          <a:xfrm>
            <a:off x="7235825" y="4941888"/>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204</a:t>
            </a:r>
          </a:p>
          <a:p>
            <a:pPr>
              <a:lnSpc>
                <a:spcPct val="60000"/>
              </a:lnSpc>
              <a:spcBef>
                <a:spcPct val="50000"/>
              </a:spcBef>
            </a:pPr>
            <a:r>
              <a:rPr lang="en-US" altLang="zh-CN" sz="1000"/>
              <a:t>G 204</a:t>
            </a:r>
          </a:p>
          <a:p>
            <a:pPr>
              <a:lnSpc>
                <a:spcPct val="60000"/>
              </a:lnSpc>
              <a:spcBef>
                <a:spcPct val="50000"/>
              </a:spcBef>
            </a:pPr>
            <a:r>
              <a:rPr lang="en-US" altLang="zh-CN" sz="1000"/>
              <a:t>B 0</a:t>
            </a:r>
          </a:p>
        </p:txBody>
      </p:sp>
      <p:sp>
        <p:nvSpPr>
          <p:cNvPr id="562181" name="Rectangle 5"/>
          <p:cNvSpPr>
            <a:spLocks noChangeArrowheads="1"/>
          </p:cNvSpPr>
          <p:nvPr/>
        </p:nvSpPr>
        <p:spPr bwMode="auto">
          <a:xfrm>
            <a:off x="7235825" y="1412875"/>
            <a:ext cx="576263" cy="431800"/>
          </a:xfrm>
          <a:prstGeom prst="rect">
            <a:avLst/>
          </a:prstGeom>
          <a:solidFill>
            <a:srgbClr val="97BF2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2182" name="Text Box 6"/>
          <p:cNvSpPr txBox="1">
            <a:spLocks noChangeArrowheads="1"/>
          </p:cNvSpPr>
          <p:nvPr/>
        </p:nvSpPr>
        <p:spPr bwMode="auto">
          <a:xfrm>
            <a:off x="6443663" y="1484313"/>
            <a:ext cx="100806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t>突出颜色</a:t>
            </a:r>
          </a:p>
        </p:txBody>
      </p:sp>
      <p:sp>
        <p:nvSpPr>
          <p:cNvPr id="562183" name="Text Box 7"/>
          <p:cNvSpPr txBox="1">
            <a:spLocks noChangeArrowheads="1"/>
          </p:cNvSpPr>
          <p:nvPr/>
        </p:nvSpPr>
        <p:spPr bwMode="auto">
          <a:xfrm>
            <a:off x="7235825" y="1844675"/>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151</a:t>
            </a:r>
          </a:p>
          <a:p>
            <a:pPr>
              <a:lnSpc>
                <a:spcPct val="60000"/>
              </a:lnSpc>
              <a:spcBef>
                <a:spcPct val="50000"/>
              </a:spcBef>
            </a:pPr>
            <a:r>
              <a:rPr lang="en-US" altLang="zh-CN" sz="1000"/>
              <a:t>G 191</a:t>
            </a:r>
          </a:p>
          <a:p>
            <a:pPr>
              <a:lnSpc>
                <a:spcPct val="60000"/>
              </a:lnSpc>
              <a:spcBef>
                <a:spcPct val="50000"/>
              </a:spcBef>
            </a:pPr>
            <a:r>
              <a:rPr lang="en-US" altLang="zh-CN" sz="1000"/>
              <a:t>B 35</a:t>
            </a:r>
          </a:p>
        </p:txBody>
      </p:sp>
      <p:sp>
        <p:nvSpPr>
          <p:cNvPr id="562184" name="Rectangle 8"/>
          <p:cNvSpPr>
            <a:spLocks noChangeArrowheads="1"/>
          </p:cNvSpPr>
          <p:nvPr/>
        </p:nvSpPr>
        <p:spPr bwMode="auto">
          <a:xfrm>
            <a:off x="7235825" y="2997200"/>
            <a:ext cx="576263" cy="431800"/>
          </a:xfrm>
          <a:prstGeom prst="rect">
            <a:avLst/>
          </a:prstGeom>
          <a:solidFill>
            <a:srgbClr val="BFBFB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2185" name="Text Box 9"/>
          <p:cNvSpPr txBox="1">
            <a:spLocks noChangeArrowheads="1"/>
          </p:cNvSpPr>
          <p:nvPr/>
        </p:nvSpPr>
        <p:spPr bwMode="auto">
          <a:xfrm>
            <a:off x="6443663" y="3068638"/>
            <a:ext cx="100806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t>辅助颜色</a:t>
            </a:r>
          </a:p>
        </p:txBody>
      </p:sp>
      <p:sp>
        <p:nvSpPr>
          <p:cNvPr id="562186" name="Text Box 10"/>
          <p:cNvSpPr txBox="1">
            <a:spLocks noChangeArrowheads="1"/>
          </p:cNvSpPr>
          <p:nvPr/>
        </p:nvSpPr>
        <p:spPr bwMode="auto">
          <a:xfrm>
            <a:off x="7235825" y="3429000"/>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191</a:t>
            </a:r>
          </a:p>
          <a:p>
            <a:pPr>
              <a:lnSpc>
                <a:spcPct val="60000"/>
              </a:lnSpc>
              <a:spcBef>
                <a:spcPct val="50000"/>
              </a:spcBef>
            </a:pPr>
            <a:r>
              <a:rPr lang="en-US" altLang="zh-CN" sz="1000"/>
              <a:t>G 191</a:t>
            </a:r>
          </a:p>
          <a:p>
            <a:pPr>
              <a:lnSpc>
                <a:spcPct val="60000"/>
              </a:lnSpc>
              <a:spcBef>
                <a:spcPct val="50000"/>
              </a:spcBef>
            </a:pPr>
            <a:r>
              <a:rPr lang="en-US" altLang="zh-CN" sz="1000"/>
              <a:t>B 191</a:t>
            </a:r>
          </a:p>
        </p:txBody>
      </p:sp>
      <p:sp>
        <p:nvSpPr>
          <p:cNvPr id="562187" name="Rectangle 11"/>
          <p:cNvSpPr>
            <a:spLocks noChangeArrowheads="1"/>
          </p:cNvSpPr>
          <p:nvPr/>
        </p:nvSpPr>
        <p:spPr bwMode="auto">
          <a:xfrm>
            <a:off x="7956550" y="4508500"/>
            <a:ext cx="576263" cy="431800"/>
          </a:xfrm>
          <a:prstGeom prst="rect">
            <a:avLst/>
          </a:prstGeom>
          <a:solidFill>
            <a:srgbClr val="59758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2188" name="Text Box 12"/>
          <p:cNvSpPr txBox="1">
            <a:spLocks noChangeArrowheads="1"/>
          </p:cNvSpPr>
          <p:nvPr/>
        </p:nvSpPr>
        <p:spPr bwMode="auto">
          <a:xfrm>
            <a:off x="7956550" y="4940300"/>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89</a:t>
            </a:r>
          </a:p>
          <a:p>
            <a:pPr>
              <a:lnSpc>
                <a:spcPct val="60000"/>
              </a:lnSpc>
              <a:spcBef>
                <a:spcPct val="50000"/>
              </a:spcBef>
            </a:pPr>
            <a:r>
              <a:rPr lang="en-US" altLang="zh-CN" sz="1000"/>
              <a:t>G 117</a:t>
            </a:r>
          </a:p>
          <a:p>
            <a:pPr>
              <a:lnSpc>
                <a:spcPct val="60000"/>
              </a:lnSpc>
              <a:spcBef>
                <a:spcPct val="50000"/>
              </a:spcBef>
            </a:pPr>
            <a:r>
              <a:rPr lang="en-US" altLang="zh-CN" sz="1000"/>
              <a:t>B 131</a:t>
            </a:r>
          </a:p>
        </p:txBody>
      </p:sp>
      <p:pic>
        <p:nvPicPr>
          <p:cNvPr id="562189" name="Picture 13" descr="ultra16"/>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468313" y="1125538"/>
            <a:ext cx="5864225" cy="5022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62190" name="Rectangle 14"/>
          <p:cNvSpPr>
            <a:spLocks noChangeArrowheads="1"/>
          </p:cNvSpPr>
          <p:nvPr/>
        </p:nvSpPr>
        <p:spPr bwMode="auto">
          <a:xfrm>
            <a:off x="7956550" y="2997200"/>
            <a:ext cx="576263" cy="431800"/>
          </a:xfrm>
          <a:prstGeom prst="rect">
            <a:avLst/>
          </a:prstGeom>
          <a:solidFill>
            <a:srgbClr val="E5E5E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2191" name="Text Box 15"/>
          <p:cNvSpPr txBox="1">
            <a:spLocks noChangeArrowheads="1"/>
          </p:cNvSpPr>
          <p:nvPr/>
        </p:nvSpPr>
        <p:spPr bwMode="auto">
          <a:xfrm>
            <a:off x="7956550" y="3429000"/>
            <a:ext cx="576263"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altLang="zh-CN" sz="1000"/>
              <a:t>R 229</a:t>
            </a:r>
          </a:p>
          <a:p>
            <a:pPr>
              <a:lnSpc>
                <a:spcPct val="60000"/>
              </a:lnSpc>
              <a:spcBef>
                <a:spcPct val="50000"/>
              </a:spcBef>
            </a:pPr>
            <a:r>
              <a:rPr lang="en-US" altLang="zh-CN" sz="1000"/>
              <a:t>G 229</a:t>
            </a:r>
          </a:p>
          <a:p>
            <a:pPr>
              <a:lnSpc>
                <a:spcPct val="60000"/>
              </a:lnSpc>
              <a:spcBef>
                <a:spcPct val="50000"/>
              </a:spcBef>
            </a:pPr>
            <a:r>
              <a:rPr lang="en-US" altLang="zh-CN" sz="1000"/>
              <a:t>B 229</a:t>
            </a:r>
          </a:p>
        </p:txBody>
      </p:sp>
    </p:spTree>
    <p:extLst>
      <p:ext uri="{BB962C8B-B14F-4D97-AF65-F5344CB8AC3E}">
        <p14:creationId xmlns:p14="http://schemas.microsoft.com/office/powerpoint/2010/main" val="331807969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p:txBody>
          <a:bodyPr/>
          <a:lstStyle/>
          <a:p>
            <a:r>
              <a:rPr lang="zh-CN" altLang="en-US"/>
              <a:t>利用色相对配色进行分析</a:t>
            </a:r>
          </a:p>
        </p:txBody>
      </p:sp>
      <p:sp>
        <p:nvSpPr>
          <p:cNvPr id="564227" name="Rectangle 3"/>
          <p:cNvSpPr>
            <a:spLocks noGrp="1" noChangeArrowheads="1"/>
          </p:cNvSpPr>
          <p:nvPr>
            <p:ph type="body" idx="1"/>
          </p:nvPr>
        </p:nvSpPr>
        <p:spPr/>
        <p:txBody>
          <a:bodyPr/>
          <a:lstStyle/>
          <a:p>
            <a:r>
              <a:rPr lang="zh-CN" altLang="en-US"/>
              <a:t>在对网页配色时必须考虑色彩对人普遍产生的心理效果和可能联想</a:t>
            </a:r>
          </a:p>
          <a:p>
            <a:endParaRPr lang="zh-CN" altLang="en-US"/>
          </a:p>
          <a:p>
            <a:r>
              <a:rPr lang="zh-CN" altLang="en-US"/>
              <a:t>每个人都有自己偏好的颜色，但是配色方案进行审视时需要结合网站行业背景和目标进行</a:t>
            </a:r>
          </a:p>
        </p:txBody>
      </p:sp>
    </p:spTree>
    <p:extLst>
      <p:ext uri="{BB962C8B-B14F-4D97-AF65-F5344CB8AC3E}">
        <p14:creationId xmlns:p14="http://schemas.microsoft.com/office/powerpoint/2010/main" val="19395776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分层</a:t>
            </a:r>
            <a:endParaRPr lang="zh-CN" altLang="en-US" dirty="0"/>
          </a:p>
        </p:txBody>
      </p:sp>
      <p:sp>
        <p:nvSpPr>
          <p:cNvPr id="3" name="内容占位符 2"/>
          <p:cNvSpPr>
            <a:spLocks noGrp="1"/>
          </p:cNvSpPr>
          <p:nvPr>
            <p:ph idx="1"/>
          </p:nvPr>
        </p:nvSpPr>
        <p:spPr/>
        <p:txBody>
          <a:bodyPr/>
          <a:lstStyle/>
          <a:p>
            <a:r>
              <a:rPr lang="zh-CN" altLang="en-US" dirty="0" smtClean="0"/>
              <a:t>层（</a:t>
            </a:r>
            <a:r>
              <a:rPr lang="en-US" altLang="zh-CN" dirty="0" smtClean="0"/>
              <a:t>Layering</a:t>
            </a:r>
            <a:r>
              <a:rPr lang="zh-CN" altLang="en-US" dirty="0" smtClean="0"/>
              <a:t>）是指一组功能上或逻辑上相关的类集合</a:t>
            </a:r>
            <a:endParaRPr lang="en-US" altLang="zh-CN" dirty="0" smtClean="0"/>
          </a:p>
          <a:p>
            <a:pPr lvl="1"/>
            <a:r>
              <a:rPr lang="zh-CN" altLang="en-US" dirty="0" smtClean="0"/>
              <a:t>层间应高内聚（</a:t>
            </a:r>
            <a:r>
              <a:rPr lang="en-US" altLang="zh-CN" dirty="0"/>
              <a:t>cohesion</a:t>
            </a:r>
            <a:r>
              <a:rPr lang="zh-CN" altLang="en-US" dirty="0" smtClean="0"/>
              <a:t>）、松耦合（</a:t>
            </a:r>
            <a:r>
              <a:rPr lang="en-US" altLang="zh-CN" dirty="0" smtClean="0"/>
              <a:t>coupling</a:t>
            </a:r>
            <a:r>
              <a:rPr lang="zh-CN" altLang="en-US" dirty="0" smtClean="0"/>
              <a:t>）</a:t>
            </a:r>
            <a:endParaRPr lang="en-US" altLang="zh-CN" dirty="0" smtClean="0"/>
          </a:p>
          <a:p>
            <a:pPr lvl="1"/>
            <a:r>
              <a:rPr lang="zh-CN" altLang="en-US" dirty="0"/>
              <a:t>层</a:t>
            </a:r>
            <a:r>
              <a:rPr lang="zh-CN" altLang="en-US" dirty="0" smtClean="0"/>
              <a:t>内应降低依赖性（</a:t>
            </a:r>
            <a:r>
              <a:rPr lang="en-US" altLang="zh-CN" dirty="0" smtClean="0"/>
              <a:t>dependency</a:t>
            </a:r>
            <a:r>
              <a:rPr lang="zh-CN" altLang="en-US" dirty="0" smtClean="0"/>
              <a:t>）</a:t>
            </a:r>
            <a:endParaRPr lang="en-US" altLang="zh-CN" dirty="0" smtClean="0"/>
          </a:p>
          <a:p>
            <a:pPr lvl="1"/>
            <a:r>
              <a:rPr lang="zh-CN" altLang="en-US" dirty="0" smtClean="0"/>
              <a:t>软件设计中层的概念与网络中层（</a:t>
            </a:r>
            <a:r>
              <a:rPr lang="en-US" altLang="zh-CN" dirty="0" smtClean="0"/>
              <a:t>tier</a:t>
            </a:r>
            <a:r>
              <a:rPr lang="zh-CN" altLang="en-US" dirty="0" smtClean="0"/>
              <a:t>）的概念还有所不同，后者更多指网络中的不同位置</a:t>
            </a:r>
            <a:endParaRPr lang="en-US" altLang="zh-CN" dirty="0" smtClean="0"/>
          </a:p>
          <a:p>
            <a:pPr lvl="1"/>
            <a:r>
              <a:rPr lang="zh-CN" altLang="en-US" dirty="0" smtClean="0"/>
              <a:t>分层是计算机领域中最广泛应用的</a:t>
            </a:r>
            <a:endParaRPr lang="en-US" altLang="zh-CN" dirty="0"/>
          </a:p>
        </p:txBody>
      </p:sp>
    </p:spTree>
    <p:extLst>
      <p:ext uri="{BB962C8B-B14F-4D97-AF65-F5344CB8AC3E}">
        <p14:creationId xmlns:p14="http://schemas.microsoft.com/office/powerpoint/2010/main" val="20811464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lang="zh-CN" altLang="en-US"/>
              <a:t>案例一：红色</a:t>
            </a:r>
          </a:p>
        </p:txBody>
      </p:sp>
      <p:sp>
        <p:nvSpPr>
          <p:cNvPr id="565251" name="Rectangle 3"/>
          <p:cNvSpPr>
            <a:spLocks noGrp="1" noChangeArrowheads="1"/>
          </p:cNvSpPr>
          <p:nvPr>
            <p:ph type="body" idx="1"/>
          </p:nvPr>
        </p:nvSpPr>
        <p:spPr/>
        <p:txBody>
          <a:bodyPr/>
          <a:lstStyle/>
          <a:p>
            <a:r>
              <a:rPr lang="zh-CN" altLang="en-US"/>
              <a:t>红色时受瞩目和吸引人的颜色，一般用于突出色，以红色为主色的网站相对较少</a:t>
            </a:r>
          </a:p>
          <a:p>
            <a:r>
              <a:rPr lang="zh-CN" altLang="en-US"/>
              <a:t>高亮度红色与非彩色搭配易产生现代且激进效果；低亮度红色则可凝造古典氛围</a:t>
            </a:r>
          </a:p>
          <a:p>
            <a:endParaRPr lang="zh-CN" altLang="en-US"/>
          </a:p>
          <a:p>
            <a:r>
              <a:rPr lang="zh-CN" altLang="en-US"/>
              <a:t>红色如果减弱色调成为粉红，则会带给人温和、甜蜜和可爱的感觉</a:t>
            </a:r>
          </a:p>
        </p:txBody>
      </p:sp>
    </p:spTree>
    <p:extLst>
      <p:ext uri="{BB962C8B-B14F-4D97-AF65-F5344CB8AC3E}">
        <p14:creationId xmlns:p14="http://schemas.microsoft.com/office/powerpoint/2010/main" val="13752648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6274" name="Picture 2" descr="onedigital"/>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936625" y="1009650"/>
            <a:ext cx="7219950" cy="4819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6421287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title"/>
          </p:nvPr>
        </p:nvSpPr>
        <p:spPr/>
        <p:txBody>
          <a:bodyPr/>
          <a:lstStyle/>
          <a:p>
            <a:r>
              <a:rPr lang="zh-CN" altLang="en-US"/>
              <a:t>案例二：蓝色</a:t>
            </a:r>
          </a:p>
        </p:txBody>
      </p:sp>
      <p:sp>
        <p:nvSpPr>
          <p:cNvPr id="568323" name="Rectangle 3"/>
          <p:cNvSpPr>
            <a:spLocks noGrp="1" noChangeArrowheads="1"/>
          </p:cNvSpPr>
          <p:nvPr>
            <p:ph type="body" idx="1"/>
          </p:nvPr>
        </p:nvSpPr>
        <p:spPr/>
        <p:txBody>
          <a:bodyPr/>
          <a:lstStyle/>
          <a:p>
            <a:r>
              <a:rPr lang="zh-CN" altLang="en-US"/>
              <a:t>蓝色和青绿色是网站常见的搭配色</a:t>
            </a:r>
          </a:p>
          <a:p>
            <a:r>
              <a:rPr lang="zh-CN" altLang="en-US"/>
              <a:t>蓝色给人冷的感觉，有清凉、安静、开放、活力等联想</a:t>
            </a:r>
          </a:p>
          <a:p>
            <a:r>
              <a:rPr lang="zh-CN" altLang="en-US"/>
              <a:t>蓝色象征青春，劳动，成功，正直，信用等</a:t>
            </a:r>
          </a:p>
        </p:txBody>
      </p:sp>
    </p:spTree>
    <p:extLst>
      <p:ext uri="{BB962C8B-B14F-4D97-AF65-F5344CB8AC3E}">
        <p14:creationId xmlns:p14="http://schemas.microsoft.com/office/powerpoint/2010/main" val="357583692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9346" name="Picture 2" descr="preloaded"/>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971550" y="1125538"/>
            <a:ext cx="7051675" cy="5022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2655275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p:txBody>
          <a:bodyPr/>
          <a:lstStyle/>
          <a:p>
            <a:r>
              <a:rPr lang="zh-CN" altLang="en-US"/>
              <a:t>案例三：黑色</a:t>
            </a:r>
          </a:p>
        </p:txBody>
      </p:sp>
      <p:sp>
        <p:nvSpPr>
          <p:cNvPr id="571395" name="Rectangle 3"/>
          <p:cNvSpPr>
            <a:spLocks noGrp="1" noChangeArrowheads="1"/>
          </p:cNvSpPr>
          <p:nvPr>
            <p:ph type="body" idx="1"/>
          </p:nvPr>
        </p:nvSpPr>
        <p:spPr/>
        <p:txBody>
          <a:bodyPr/>
          <a:lstStyle/>
          <a:p>
            <a:r>
              <a:rPr lang="zh-CN" altLang="en-US"/>
              <a:t>黑色象征黑暗、死亡、沉默，给人沉重和忧郁的感觉</a:t>
            </a:r>
          </a:p>
          <a:p>
            <a:r>
              <a:rPr lang="zh-CN" altLang="en-US"/>
              <a:t>黑色也被认为代表上流社会、权利、奢华的颜色</a:t>
            </a:r>
          </a:p>
          <a:p>
            <a:r>
              <a:rPr lang="zh-CN" altLang="en-US"/>
              <a:t>黑色也可以用于营造现代的气氛</a:t>
            </a:r>
          </a:p>
        </p:txBody>
      </p:sp>
    </p:spTree>
    <p:extLst>
      <p:ext uri="{BB962C8B-B14F-4D97-AF65-F5344CB8AC3E}">
        <p14:creationId xmlns:p14="http://schemas.microsoft.com/office/powerpoint/2010/main" val="19539329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2418" name="Picture 2" descr="mohan"/>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900113" y="1268413"/>
            <a:ext cx="7181850" cy="5022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7678589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466" name="Picture 2" descr="chanel"/>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827088" y="1268413"/>
            <a:ext cx="7205662" cy="5022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2238825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版式</a:t>
            </a:r>
            <a:endParaRPr lang="en-US" altLang="zh-CN" dirty="0"/>
          </a:p>
        </p:txBody>
      </p:sp>
    </p:spTree>
    <p:extLst>
      <p:ext uri="{BB962C8B-B14F-4D97-AF65-F5344CB8AC3E}">
        <p14:creationId xmlns:p14="http://schemas.microsoft.com/office/powerpoint/2010/main" val="200785302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p:txBody>
          <a:bodyPr/>
          <a:lstStyle/>
          <a:p>
            <a:r>
              <a:rPr lang="zh-CN" altLang="en-US" dirty="0" smtClean="0"/>
              <a:t>版式概述</a:t>
            </a:r>
            <a:endParaRPr lang="zh-CN" altLang="en-US" dirty="0"/>
          </a:p>
        </p:txBody>
      </p:sp>
      <p:sp>
        <p:nvSpPr>
          <p:cNvPr id="292867" name="Rectangle 3"/>
          <p:cNvSpPr>
            <a:spLocks noGrp="1" noChangeArrowheads="1"/>
          </p:cNvSpPr>
          <p:nvPr>
            <p:ph type="body" idx="1"/>
          </p:nvPr>
        </p:nvSpPr>
        <p:spPr/>
        <p:txBody>
          <a:bodyPr/>
          <a:lstStyle/>
          <a:p>
            <a:r>
              <a:rPr lang="zh-CN" altLang="en-US" dirty="0" smtClean="0"/>
              <a:t>网页版式是</a:t>
            </a:r>
            <a:r>
              <a:rPr lang="zh-CN" altLang="en-US" dirty="0"/>
              <a:t>指把进入网页的各种构成要素（文字、照片、图像、图表、菜单等）在浏览器中有效地排列起来</a:t>
            </a:r>
          </a:p>
          <a:p>
            <a:r>
              <a:rPr lang="zh-CN" altLang="en-US" dirty="0" smtClean="0"/>
              <a:t>主要</a:t>
            </a:r>
            <a:r>
              <a:rPr lang="zh-CN" altLang="en-US" dirty="0"/>
              <a:t>工具：表格或网格、留白</a:t>
            </a:r>
          </a:p>
          <a:p>
            <a:r>
              <a:rPr lang="zh-CN" altLang="en-US" dirty="0" smtClean="0"/>
              <a:t>版式分类</a:t>
            </a:r>
            <a:endParaRPr lang="en-US" altLang="zh-CN" dirty="0" smtClean="0"/>
          </a:p>
          <a:p>
            <a:pPr lvl="1"/>
            <a:r>
              <a:rPr lang="zh-CN" altLang="en-US" dirty="0"/>
              <a:t>根据画面上整体内容的位置决定的布局</a:t>
            </a:r>
          </a:p>
          <a:p>
            <a:pPr lvl="1"/>
            <a:r>
              <a:rPr lang="zh-CN" altLang="en-US" dirty="0" smtClean="0"/>
              <a:t>依据</a:t>
            </a:r>
            <a:r>
              <a:rPr lang="zh-CN" altLang="en-US" dirty="0"/>
              <a:t>空间分割方向的</a:t>
            </a:r>
            <a:r>
              <a:rPr lang="zh-CN" altLang="en-US" dirty="0" smtClean="0"/>
              <a:t>布局</a:t>
            </a:r>
            <a:r>
              <a:rPr lang="zh-CN" altLang="en-US" dirty="0"/>
              <a:t/>
            </a:r>
            <a:br>
              <a:rPr lang="zh-CN" altLang="en-US" dirty="0"/>
            </a:br>
            <a:endParaRPr lang="en-US" altLang="zh-CN" dirty="0"/>
          </a:p>
        </p:txBody>
      </p:sp>
    </p:spTree>
    <p:extLst>
      <p:ext uri="{BB962C8B-B14F-4D97-AF65-F5344CB8AC3E}">
        <p14:creationId xmlns:p14="http://schemas.microsoft.com/office/powerpoint/2010/main" val="28463242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lstStyle/>
          <a:p>
            <a:r>
              <a:rPr lang="zh-CN" altLang="en-US" sz="4000"/>
              <a:t>根据画面上整体内容的位置决定的布局</a:t>
            </a:r>
          </a:p>
        </p:txBody>
      </p:sp>
      <p:sp>
        <p:nvSpPr>
          <p:cNvPr id="299011" name="Rectangle 3"/>
          <p:cNvSpPr>
            <a:spLocks noGrp="1" noChangeArrowheads="1"/>
          </p:cNvSpPr>
          <p:nvPr>
            <p:ph type="body" idx="1"/>
          </p:nvPr>
        </p:nvSpPr>
        <p:spPr/>
        <p:txBody>
          <a:bodyPr/>
          <a:lstStyle/>
          <a:p>
            <a:r>
              <a:rPr lang="zh-CN" altLang="en-US"/>
              <a:t>内容排列在画面左侧的布局</a:t>
            </a:r>
          </a:p>
          <a:p>
            <a:r>
              <a:rPr lang="zh-CN" altLang="en-US"/>
              <a:t>内容排列在画面水平中央位置的布局</a:t>
            </a:r>
          </a:p>
          <a:p>
            <a:r>
              <a:rPr lang="zh-CN" altLang="en-US"/>
              <a:t>内容排列在画面水平－垂直中央位置的布局</a:t>
            </a:r>
          </a:p>
          <a:p>
            <a:r>
              <a:rPr lang="zh-CN" altLang="en-US"/>
              <a:t>使用整个画面的页面布局</a:t>
            </a:r>
          </a:p>
          <a:p>
            <a:endParaRPr lang="en-US" altLang="zh-CN"/>
          </a:p>
        </p:txBody>
      </p:sp>
    </p:spTree>
    <p:extLst>
      <p:ext uri="{BB962C8B-B14F-4D97-AF65-F5344CB8AC3E}">
        <p14:creationId xmlns:p14="http://schemas.microsoft.com/office/powerpoint/2010/main" val="696308237"/>
      </p:ext>
    </p:extLst>
  </p:cSld>
  <p:clrMapOvr>
    <a:masterClrMapping/>
  </p:clrMapOvr>
  <p:timing>
    <p:tnLst>
      <p:par>
        <p:cTn id="1" dur="indefinite" restart="never" nodeType="tmRoot"/>
      </p:par>
    </p:tnLst>
  </p:timing>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Arial"/>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44836</TotalTime>
  <Words>5524</Words>
  <Application>Microsoft Office PowerPoint</Application>
  <PresentationFormat>全屏显示(4:3)</PresentationFormat>
  <Paragraphs>986</Paragraphs>
  <Slides>193</Slides>
  <Notes>50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193</vt:i4>
      </vt:variant>
    </vt:vector>
  </HeadingPairs>
  <TitlesOfParts>
    <vt:vector size="202" baseType="lpstr">
      <vt:lpstr>ＭＳ Ｐゴシック</vt:lpstr>
      <vt:lpstr>华文行楷</vt:lpstr>
      <vt:lpstr>宋体</vt:lpstr>
      <vt:lpstr>Arial</vt:lpstr>
      <vt:lpstr>Calibri</vt:lpstr>
      <vt:lpstr>Tahoma</vt:lpstr>
      <vt:lpstr>Times New Roman</vt:lpstr>
      <vt:lpstr>Wingdings</vt:lpstr>
      <vt:lpstr>Blueprint</vt:lpstr>
      <vt:lpstr>Outstanding Ability of Software Development (Basic)</vt:lpstr>
      <vt:lpstr>Lecture 4</vt:lpstr>
      <vt:lpstr>Part I</vt:lpstr>
      <vt:lpstr>Web设计概述</vt:lpstr>
      <vt:lpstr>Web设计概述</vt:lpstr>
      <vt:lpstr>Web设计概述</vt:lpstr>
      <vt:lpstr>Part II</vt:lpstr>
      <vt:lpstr>挑战与应对</vt:lpstr>
      <vt:lpstr>分层</vt:lpstr>
      <vt:lpstr>分层</vt:lpstr>
      <vt:lpstr>分层</vt:lpstr>
      <vt:lpstr>典型的软件分层</vt:lpstr>
      <vt:lpstr>两层模型</vt:lpstr>
      <vt:lpstr>传统两层式的问题</vt:lpstr>
      <vt:lpstr>三层模型</vt:lpstr>
      <vt:lpstr>三层模型</vt:lpstr>
      <vt:lpstr>设计模式</vt:lpstr>
      <vt:lpstr>Adapter模式</vt:lpstr>
      <vt:lpstr>Adapter模式</vt:lpstr>
      <vt:lpstr>Adapter模式</vt:lpstr>
      <vt:lpstr>简单Factory模式</vt:lpstr>
      <vt:lpstr>简单Factory模式</vt:lpstr>
      <vt:lpstr>Template模式</vt:lpstr>
      <vt:lpstr>Template模式</vt:lpstr>
      <vt:lpstr>依赖注入</vt:lpstr>
      <vt:lpstr>依赖注入</vt:lpstr>
      <vt:lpstr>MVC模式</vt:lpstr>
      <vt:lpstr>MVC模式</vt:lpstr>
      <vt:lpstr>MVC模式</vt:lpstr>
      <vt:lpstr>MVC模式</vt:lpstr>
      <vt:lpstr>主要思想</vt:lpstr>
      <vt:lpstr>Part III</vt:lpstr>
      <vt:lpstr>CRAP理论</vt:lpstr>
      <vt:lpstr>CRAP理论</vt:lpstr>
      <vt:lpstr>CRAP理论</vt:lpstr>
      <vt:lpstr>CRAP理论</vt:lpstr>
      <vt:lpstr>CRAP理论</vt:lpstr>
      <vt:lpstr>CRAP理论</vt:lpstr>
      <vt:lpstr>CRAP理论</vt:lpstr>
      <vt:lpstr>Part IV</vt:lpstr>
      <vt:lpstr>网站页面上的颜色类别</vt:lpstr>
      <vt:lpstr>网站页面上的颜色类别</vt:lpstr>
      <vt:lpstr>网站页面上的颜色类别</vt:lpstr>
      <vt:lpstr>PowerPoint 演示文稿</vt:lpstr>
      <vt:lpstr>网站配色流程</vt:lpstr>
      <vt:lpstr>确定网站风格</vt:lpstr>
      <vt:lpstr>确定主色</vt:lpstr>
      <vt:lpstr>确定配色方案</vt:lpstr>
      <vt:lpstr>单色印象空间</vt:lpstr>
      <vt:lpstr>单色印象空间</vt:lpstr>
      <vt:lpstr>单色印象空间</vt:lpstr>
      <vt:lpstr>配色印象空间</vt:lpstr>
      <vt:lpstr>配色印象空间</vt:lpstr>
      <vt:lpstr>配色印象空间</vt:lpstr>
      <vt:lpstr>基于色相的配色关系</vt:lpstr>
      <vt:lpstr>基于色相的配色关系</vt:lpstr>
      <vt:lpstr>基于色相的配色关系</vt:lpstr>
      <vt:lpstr>基于色调的配色关系</vt:lpstr>
      <vt:lpstr>基于色调的配色关系</vt:lpstr>
      <vt:lpstr>基于色调的配色关系</vt:lpstr>
      <vt:lpstr>基于色调的配色关系</vt:lpstr>
      <vt:lpstr>基于色调的配色关系</vt:lpstr>
      <vt:lpstr>配色基本思路</vt:lpstr>
      <vt:lpstr>基于色相配色</vt:lpstr>
      <vt:lpstr>基于色相配色</vt:lpstr>
      <vt:lpstr>相反色相、类似色调配色</vt:lpstr>
      <vt:lpstr>相反色相、相反色调配色</vt:lpstr>
      <vt:lpstr>非彩色和彩色搭配配色</vt:lpstr>
      <vt:lpstr>PowerPoint 演示文稿</vt:lpstr>
      <vt:lpstr>基于色调配色</vt:lpstr>
      <vt:lpstr>基于色调配色</vt:lpstr>
      <vt:lpstr>同一或类似色相、相似色调配色</vt:lpstr>
      <vt:lpstr>PowerPoint 演示文稿</vt:lpstr>
      <vt:lpstr>同一或类似色相、相反色调配色</vt:lpstr>
      <vt:lpstr>渐变配色</vt:lpstr>
      <vt:lpstr>PowerPoint 演示文稿</vt:lpstr>
      <vt:lpstr>Separation配色</vt:lpstr>
      <vt:lpstr>Separation配色</vt:lpstr>
      <vt:lpstr>PowerPoint 演示文稿</vt:lpstr>
      <vt:lpstr>重点突出配色</vt:lpstr>
      <vt:lpstr>PowerPoint 演示文稿</vt:lpstr>
      <vt:lpstr>利用形容词进行配色</vt:lpstr>
      <vt:lpstr>案例一：有趣的</vt:lpstr>
      <vt:lpstr>PowerPoint 演示文稿</vt:lpstr>
      <vt:lpstr>案例二：活泼的</vt:lpstr>
      <vt:lpstr>PowerPoint 演示文稿</vt:lpstr>
      <vt:lpstr>案例三：神秘的</vt:lpstr>
      <vt:lpstr>PowerPoint 演示文稿</vt:lpstr>
      <vt:lpstr>利用色相对配色进行分析</vt:lpstr>
      <vt:lpstr>案例一：红色</vt:lpstr>
      <vt:lpstr>PowerPoint 演示文稿</vt:lpstr>
      <vt:lpstr>案例二：蓝色</vt:lpstr>
      <vt:lpstr>PowerPoint 演示文稿</vt:lpstr>
      <vt:lpstr>案例三：黑色</vt:lpstr>
      <vt:lpstr>PowerPoint 演示文稿</vt:lpstr>
      <vt:lpstr>PowerPoint 演示文稿</vt:lpstr>
      <vt:lpstr>Part V</vt:lpstr>
      <vt:lpstr>版式概述</vt:lpstr>
      <vt:lpstr>根据画面上整体内容的位置决定的布局</vt:lpstr>
      <vt:lpstr>内容排列在画面左侧的布局</vt:lpstr>
      <vt:lpstr>内容排列在画面水平中央位置的布局</vt:lpstr>
      <vt:lpstr>内容排列在画面水平－垂直中央位置的布局</vt:lpstr>
      <vt:lpstr>使用整个画面的页面布局</vt:lpstr>
      <vt:lpstr>依据空间分割方向的布局</vt:lpstr>
      <vt:lpstr>纵向分割的格式</vt:lpstr>
      <vt:lpstr>纵向分割的格式</vt:lpstr>
      <vt:lpstr>横向分割的格式</vt:lpstr>
      <vt:lpstr>横向－纵向混合型的格式</vt:lpstr>
      <vt:lpstr>横向－纵向混合型的格式</vt:lpstr>
      <vt:lpstr>布局与网格</vt:lpstr>
      <vt:lpstr>布局与网格</vt:lpstr>
      <vt:lpstr>布局与留白</vt:lpstr>
      <vt:lpstr>现代版式研究</vt:lpstr>
      <vt:lpstr>标准页面结构</vt:lpstr>
      <vt:lpstr>页面模板</vt:lpstr>
      <vt:lpstr>页面模板</vt:lpstr>
      <vt:lpstr>一些新的设计趋势</vt:lpstr>
      <vt:lpstr>Part VI</vt:lpstr>
      <vt:lpstr>信息架构定义</vt:lpstr>
      <vt:lpstr>信息架构定义</vt:lpstr>
      <vt:lpstr>信息架构组件</vt:lpstr>
      <vt:lpstr>信息架构组件</vt:lpstr>
      <vt:lpstr>信息架构组件</vt:lpstr>
      <vt:lpstr>信息架构组件</vt:lpstr>
      <vt:lpstr>信息架构成果</vt:lpstr>
      <vt:lpstr>信息架构成果</vt:lpstr>
      <vt:lpstr>组织系统</vt:lpstr>
      <vt:lpstr>元数据和受控词表</vt:lpstr>
      <vt:lpstr>元数据和受控词表</vt:lpstr>
      <vt:lpstr>元数据和受控词表</vt:lpstr>
      <vt:lpstr>网站蓝图和图表</vt:lpstr>
      <vt:lpstr>线框图</vt:lpstr>
      <vt:lpstr>线框图</vt:lpstr>
      <vt:lpstr>线框图</vt:lpstr>
      <vt:lpstr>Part VII</vt:lpstr>
      <vt:lpstr>文件和目录结构设计目标</vt:lpstr>
      <vt:lpstr>最佳实践</vt:lpstr>
      <vt:lpstr>最佳实践</vt:lpstr>
      <vt:lpstr>最佳实践</vt:lpstr>
      <vt:lpstr>最佳实践</vt:lpstr>
      <vt:lpstr>最佳实践</vt:lpstr>
      <vt:lpstr>最佳实践</vt:lpstr>
      <vt:lpstr>最佳实践</vt:lpstr>
      <vt:lpstr>Part VIII</vt:lpstr>
      <vt:lpstr>导航所要解决的问题</vt:lpstr>
      <vt:lpstr>导航分类</vt:lpstr>
      <vt:lpstr>导航元素</vt:lpstr>
      <vt:lpstr>导航实例</vt:lpstr>
      <vt:lpstr>全站导航</vt:lpstr>
      <vt:lpstr>你在这里</vt:lpstr>
      <vt:lpstr>面包屑导航</vt:lpstr>
      <vt:lpstr>标签</vt:lpstr>
      <vt:lpstr>标签</vt:lpstr>
      <vt:lpstr>页面栏目</vt:lpstr>
      <vt:lpstr>底端导航</vt:lpstr>
      <vt:lpstr>网站地图</vt:lpstr>
      <vt:lpstr>索引</vt:lpstr>
      <vt:lpstr>指南</vt:lpstr>
      <vt:lpstr>向导和配置器</vt:lpstr>
      <vt:lpstr>高级导航方法</vt:lpstr>
      <vt:lpstr>搜索</vt:lpstr>
      <vt:lpstr>过度导航</vt:lpstr>
      <vt:lpstr>Part IX</vt:lpstr>
      <vt:lpstr>Web可用性概述</vt:lpstr>
      <vt:lpstr>Web可用性主要原则</vt:lpstr>
      <vt:lpstr>不要让我思考</vt:lpstr>
      <vt:lpstr>不要让我思考</vt:lpstr>
      <vt:lpstr>为扫描而设计</vt:lpstr>
      <vt:lpstr>为扫描而设计</vt:lpstr>
      <vt:lpstr>Part X</vt:lpstr>
      <vt:lpstr>Web可访问性概述</vt:lpstr>
      <vt:lpstr>Web可访问性主要标准</vt:lpstr>
      <vt:lpstr>Web可访问性主要标准</vt:lpstr>
      <vt:lpstr>Web可访问性主要优点</vt:lpstr>
      <vt:lpstr>需考虑的常见对象</vt:lpstr>
      <vt:lpstr>需考虑的常见对象</vt:lpstr>
      <vt:lpstr>需考虑的常见对象</vt:lpstr>
      <vt:lpstr>需考虑的常见对象</vt:lpstr>
      <vt:lpstr>Web可访问性主要原则</vt:lpstr>
      <vt:lpstr>Web可访问性主要策略</vt:lpstr>
      <vt:lpstr>表格的可访问性</vt:lpstr>
      <vt:lpstr>表单的可访问性</vt:lpstr>
      <vt:lpstr>Part XI</vt:lpstr>
      <vt:lpstr>课后阅读</vt:lpstr>
      <vt:lpstr>网上资源</vt:lpstr>
      <vt:lpstr>参考书籍</vt:lpstr>
      <vt:lpstr>参考书籍</vt:lpstr>
      <vt:lpstr>参考书籍</vt:lpstr>
      <vt:lpstr>参考书籍</vt:lpstr>
      <vt:lpstr>参考书籍</vt:lpstr>
      <vt:lpstr>参考书籍</vt:lpstr>
      <vt:lpstr>参考书籍</vt:lpstr>
      <vt:lpstr>Q &amp; A</vt:lpstr>
    </vt:vector>
  </TitlesOfParts>
  <Company>113-501</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Web Application</dc:title>
  <dc:creator>robin</dc:creator>
  <cp:lastModifiedBy>朱东来</cp:lastModifiedBy>
  <cp:revision>1538</cp:revision>
  <dcterms:created xsi:type="dcterms:W3CDTF">2002-06-03T10:03:09Z</dcterms:created>
  <dcterms:modified xsi:type="dcterms:W3CDTF">2017-07-05T09:27:39Z</dcterms:modified>
</cp:coreProperties>
</file>